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Default Extension="bin" ContentType="application/vnd.openxmlformats-officedocument.oleObject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59" r:id="rId2"/>
    <p:sldId id="260" r:id="rId3"/>
    <p:sldId id="262" r:id="rId4"/>
    <p:sldId id="263" r:id="rId5"/>
    <p:sldId id="264" r:id="rId6"/>
    <p:sldId id="265" r:id="rId7"/>
    <p:sldId id="261" r:id="rId8"/>
    <p:sldId id="268" r:id="rId9"/>
    <p:sldId id="266" r:id="rId10"/>
    <p:sldId id="267" r:id="rId11"/>
    <p:sldId id="269" r:id="rId12"/>
    <p:sldId id="270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0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4.wmf"/><Relationship Id="rId2" Type="http://schemas.openxmlformats.org/officeDocument/2006/relationships/image" Target="../media/image3.wmf"/><Relationship Id="rId1" Type="http://schemas.openxmlformats.org/officeDocument/2006/relationships/image" Target="../media/image2.wmf"/><Relationship Id="rId4" Type="http://schemas.openxmlformats.org/officeDocument/2006/relationships/image" Target="../media/image5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9.wmf"/><Relationship Id="rId2" Type="http://schemas.openxmlformats.org/officeDocument/2006/relationships/image" Target="../media/image8.wmf"/><Relationship Id="rId1" Type="http://schemas.openxmlformats.org/officeDocument/2006/relationships/image" Target="../media/image7.wmf"/><Relationship Id="rId4" Type="http://schemas.openxmlformats.org/officeDocument/2006/relationships/image" Target="../media/image10.w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15.wmf"/><Relationship Id="rId7" Type="http://schemas.openxmlformats.org/officeDocument/2006/relationships/image" Target="../media/image19.wmf"/><Relationship Id="rId2" Type="http://schemas.openxmlformats.org/officeDocument/2006/relationships/image" Target="../media/image14.wmf"/><Relationship Id="rId1" Type="http://schemas.openxmlformats.org/officeDocument/2006/relationships/image" Target="../media/image13.wmf"/><Relationship Id="rId6" Type="http://schemas.openxmlformats.org/officeDocument/2006/relationships/image" Target="../media/image18.wmf"/><Relationship Id="rId5" Type="http://schemas.openxmlformats.org/officeDocument/2006/relationships/image" Target="../media/image17.wmf"/><Relationship Id="rId4" Type="http://schemas.openxmlformats.org/officeDocument/2006/relationships/image" Target="../media/image16.w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24.wmf"/><Relationship Id="rId2" Type="http://schemas.openxmlformats.org/officeDocument/2006/relationships/image" Target="../media/image23.wmf"/><Relationship Id="rId1" Type="http://schemas.openxmlformats.org/officeDocument/2006/relationships/image" Target="../media/image22.wmf"/><Relationship Id="rId4" Type="http://schemas.openxmlformats.org/officeDocument/2006/relationships/image" Target="../media/image25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EF1C3C-C268-40F2-B599-62CA956589A9}" type="datetimeFigureOut">
              <a:rPr lang="ru-RU" smtClean="0"/>
              <a:t>23.09.2016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CB60764-44D5-4A3F-8232-85152B2EBF48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3E21B9E-7F05-499A-B9DC-4EB0A8B783EB}" type="slidenum">
              <a:rPr lang="ru-RU" smtClean="0">
                <a:latin typeface="Arial" pitchFamily="34" charset="0"/>
              </a:rPr>
              <a:pPr/>
              <a:t>11</a:t>
            </a:fld>
            <a:endParaRPr lang="ru-RU" smtClean="0">
              <a:latin typeface="Arial" pitchFamily="34" charset="0"/>
            </a:endParaRPr>
          </a:p>
        </p:txBody>
      </p:sp>
      <p:sp>
        <p:nvSpPr>
          <p:cNvPr id="440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40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AB09B7-AF29-45B8-A47D-B2C6DDAF7169}" type="datetimeFigureOut">
              <a:rPr lang="ru-RU" smtClean="0"/>
              <a:t>22.09.2016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DFE7FF-68EE-4FF7-AFEF-0D04BD1E553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AB09B7-AF29-45B8-A47D-B2C6DDAF7169}" type="datetimeFigureOut">
              <a:rPr lang="ru-RU" smtClean="0"/>
              <a:t>22.09.2016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DFE7FF-68EE-4FF7-AFEF-0D04BD1E553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AB09B7-AF29-45B8-A47D-B2C6DDAF7169}" type="datetimeFigureOut">
              <a:rPr lang="ru-RU" smtClean="0"/>
              <a:t>22.09.2016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DFE7FF-68EE-4FF7-AFEF-0D04BD1E553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AB09B7-AF29-45B8-A47D-B2C6DDAF7169}" type="datetimeFigureOut">
              <a:rPr lang="ru-RU" smtClean="0"/>
              <a:t>22.09.2016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DFE7FF-68EE-4FF7-AFEF-0D04BD1E553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AB09B7-AF29-45B8-A47D-B2C6DDAF7169}" type="datetimeFigureOut">
              <a:rPr lang="ru-RU" smtClean="0"/>
              <a:t>22.09.2016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DFE7FF-68EE-4FF7-AFEF-0D04BD1E553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AB09B7-AF29-45B8-A47D-B2C6DDAF7169}" type="datetimeFigureOut">
              <a:rPr lang="ru-RU" smtClean="0"/>
              <a:t>22.09.2016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DFE7FF-68EE-4FF7-AFEF-0D04BD1E553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AB09B7-AF29-45B8-A47D-B2C6DDAF7169}" type="datetimeFigureOut">
              <a:rPr lang="ru-RU" smtClean="0"/>
              <a:t>22.09.2016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DFE7FF-68EE-4FF7-AFEF-0D04BD1E553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AB09B7-AF29-45B8-A47D-B2C6DDAF7169}" type="datetimeFigureOut">
              <a:rPr lang="ru-RU" smtClean="0"/>
              <a:t>22.09.2016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DFE7FF-68EE-4FF7-AFEF-0D04BD1E553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AB09B7-AF29-45B8-A47D-B2C6DDAF7169}" type="datetimeFigureOut">
              <a:rPr lang="ru-RU" smtClean="0"/>
              <a:t>22.09.2016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DFE7FF-68EE-4FF7-AFEF-0D04BD1E553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AB09B7-AF29-45B8-A47D-B2C6DDAF7169}" type="datetimeFigureOut">
              <a:rPr lang="ru-RU" smtClean="0"/>
              <a:t>22.09.2016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DFE7FF-68EE-4FF7-AFEF-0D04BD1E553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AB09B7-AF29-45B8-A47D-B2C6DDAF7169}" type="datetimeFigureOut">
              <a:rPr lang="ru-RU" smtClean="0"/>
              <a:t>22.09.2016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DFE7FF-68EE-4FF7-AFEF-0D04BD1E553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 userDrawn="1"/>
        </p:nvSpPr>
        <p:spPr>
          <a:xfrm>
            <a:off x="0" y="0"/>
            <a:ext cx="9144000" cy="28575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ru-RU" sz="1400" i="1" dirty="0">
                <a:solidFill>
                  <a:srgbClr val="7F7F7F"/>
                </a:solidFill>
                <a:cs typeface="Arial" charset="0"/>
                <a:sym typeface="Symbol" pitchFamily="18" charset="2"/>
              </a:rPr>
              <a:t>Информация и информационные процессы</a:t>
            </a:r>
            <a:r>
              <a:rPr lang="en-US" sz="1400" i="1" dirty="0">
                <a:solidFill>
                  <a:srgbClr val="7F7F7F"/>
                </a:solidFill>
                <a:cs typeface="Arial" charset="0"/>
                <a:sym typeface="Symbol" pitchFamily="18" charset="2"/>
              </a:rPr>
              <a:t>, </a:t>
            </a:r>
            <a:r>
              <a:rPr lang="ru-RU" sz="1400" i="1" dirty="0">
                <a:solidFill>
                  <a:srgbClr val="7F7F7F"/>
                </a:solidFill>
                <a:cs typeface="Arial" charset="0"/>
                <a:sym typeface="Symbol" pitchFamily="18" charset="2"/>
              </a:rPr>
              <a:t>11 класс</a:t>
            </a:r>
            <a:endParaRPr lang="ru-RU" sz="1400" i="1" dirty="0">
              <a:solidFill>
                <a:srgbClr val="7F7F7F"/>
              </a:solidFill>
              <a:cs typeface="Arial" charset="0"/>
            </a:endParaRPr>
          </a:p>
        </p:txBody>
      </p:sp>
      <p:sp>
        <p:nvSpPr>
          <p:cNvPr id="4" name="Прямоугольник 3"/>
          <p:cNvSpPr/>
          <p:nvPr userDrawn="1"/>
        </p:nvSpPr>
        <p:spPr>
          <a:xfrm>
            <a:off x="0" y="6572250"/>
            <a:ext cx="9144000" cy="28575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tabLst>
                <a:tab pos="8791200" algn="r"/>
              </a:tabLst>
              <a:defRPr/>
            </a:pPr>
            <a:r>
              <a:rPr lang="ru-RU" sz="1400" i="1" dirty="0">
                <a:solidFill>
                  <a:srgbClr val="7F7F7F"/>
                </a:solidFill>
                <a:cs typeface="Arial" charset="0"/>
                <a:sym typeface="Symbol" pitchFamily="18" charset="2"/>
              </a:rPr>
              <a:t></a:t>
            </a:r>
            <a:r>
              <a:rPr lang="en-US" sz="1400" i="1" dirty="0">
                <a:solidFill>
                  <a:srgbClr val="7F7F7F"/>
                </a:solidFill>
                <a:cs typeface="Arial" charset="0"/>
                <a:sym typeface="Symbol" pitchFamily="18" charset="2"/>
              </a:rPr>
              <a:t> </a:t>
            </a:r>
            <a:r>
              <a:rPr lang="ru-RU" sz="1400" i="1" dirty="0">
                <a:solidFill>
                  <a:srgbClr val="7F7F7F"/>
                </a:solidFill>
                <a:cs typeface="Arial" charset="0"/>
                <a:sym typeface="Symbol" pitchFamily="18" charset="2"/>
              </a:rPr>
              <a:t>К.Ю. Поляков, Е.А. Ерёмин, 2013 	</a:t>
            </a:r>
            <a:r>
              <a:rPr lang="en-US" sz="1400" i="1" dirty="0">
                <a:solidFill>
                  <a:srgbClr val="7F7F7F"/>
                </a:solidFill>
                <a:cs typeface="Arial" charset="0"/>
                <a:sym typeface="Symbol" pitchFamily="18" charset="2"/>
              </a:rPr>
              <a:t>http://kpolyakov.spb.ru</a:t>
            </a:r>
            <a:endParaRPr lang="ru-RU" sz="1400" i="1" dirty="0">
              <a:solidFill>
                <a:srgbClr val="7F7F7F"/>
              </a:solidFill>
              <a:cs typeface="Arial" charset="0"/>
              <a:sym typeface="Symbol" pitchFamily="18" charset="2"/>
            </a:endParaRPr>
          </a:p>
        </p:txBody>
      </p:sp>
      <p:sp>
        <p:nvSpPr>
          <p:cNvPr id="5" name="Line 2"/>
          <p:cNvSpPr>
            <a:spLocks noChangeShapeType="1"/>
          </p:cNvSpPr>
          <p:nvPr userDrawn="1"/>
        </p:nvSpPr>
        <p:spPr bwMode="auto">
          <a:xfrm>
            <a:off x="376238" y="795338"/>
            <a:ext cx="8464550" cy="0"/>
          </a:xfrm>
          <a:prstGeom prst="line">
            <a:avLst/>
          </a:prstGeom>
          <a:noFill/>
          <a:ln w="38100">
            <a:solidFill>
              <a:srgbClr val="000080"/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ru-RU"/>
          </a:p>
        </p:txBody>
      </p:sp>
      <p:sp>
        <p:nvSpPr>
          <p:cNvPr id="11" name="Заголовок 1"/>
          <p:cNvSpPr>
            <a:spLocks noGrp="1"/>
          </p:cNvSpPr>
          <p:nvPr>
            <p:ph type="title"/>
          </p:nvPr>
        </p:nvSpPr>
        <p:spPr>
          <a:xfrm>
            <a:off x="310718" y="301272"/>
            <a:ext cx="8376082" cy="471086"/>
          </a:xfrm>
        </p:spPr>
        <p:txBody>
          <a:bodyPr/>
          <a:lstStyle>
            <a:lvl1pPr algn="l">
              <a:defRPr sz="3000" b="1"/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7004050" y="-20638"/>
            <a:ext cx="2133600" cy="476251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481EA6-31D8-4CE6-BB9A-96AC9E386D0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 userDrawn="1"/>
        </p:nvSpPr>
        <p:spPr>
          <a:xfrm>
            <a:off x="0" y="0"/>
            <a:ext cx="9144000" cy="28575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ru-RU" sz="1400" i="1" dirty="0">
                <a:solidFill>
                  <a:srgbClr val="7F7F7F"/>
                </a:solidFill>
                <a:cs typeface="Arial" charset="0"/>
                <a:sym typeface="Symbol" pitchFamily="18" charset="2"/>
              </a:rPr>
              <a:t>Информация и информационные процессы</a:t>
            </a:r>
            <a:r>
              <a:rPr lang="en-US" sz="1400" i="1" dirty="0">
                <a:solidFill>
                  <a:srgbClr val="7F7F7F"/>
                </a:solidFill>
                <a:cs typeface="Arial" charset="0"/>
                <a:sym typeface="Symbol" pitchFamily="18" charset="2"/>
              </a:rPr>
              <a:t>, </a:t>
            </a:r>
            <a:r>
              <a:rPr lang="ru-RU" sz="1400" i="1" dirty="0">
                <a:solidFill>
                  <a:srgbClr val="7F7F7F"/>
                </a:solidFill>
                <a:cs typeface="Arial" charset="0"/>
                <a:sym typeface="Symbol" pitchFamily="18" charset="2"/>
              </a:rPr>
              <a:t>11 класс</a:t>
            </a:r>
            <a:endParaRPr lang="ru-RU" sz="1400" i="1" dirty="0">
              <a:solidFill>
                <a:srgbClr val="7F7F7F"/>
              </a:solidFill>
              <a:cs typeface="Arial" charset="0"/>
            </a:endParaRPr>
          </a:p>
        </p:txBody>
      </p:sp>
      <p:sp>
        <p:nvSpPr>
          <p:cNvPr id="4" name="Прямоугольник 3"/>
          <p:cNvSpPr/>
          <p:nvPr userDrawn="1"/>
        </p:nvSpPr>
        <p:spPr>
          <a:xfrm>
            <a:off x="0" y="6572250"/>
            <a:ext cx="9144000" cy="28575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tabLst>
                <a:tab pos="8791200" algn="r"/>
              </a:tabLst>
              <a:defRPr/>
            </a:pPr>
            <a:r>
              <a:rPr lang="ru-RU" sz="1400" i="1" dirty="0">
                <a:solidFill>
                  <a:srgbClr val="7F7F7F"/>
                </a:solidFill>
                <a:cs typeface="Arial" charset="0"/>
                <a:sym typeface="Symbol" pitchFamily="18" charset="2"/>
              </a:rPr>
              <a:t></a:t>
            </a:r>
            <a:r>
              <a:rPr lang="en-US" sz="1400" i="1" dirty="0">
                <a:solidFill>
                  <a:srgbClr val="7F7F7F"/>
                </a:solidFill>
                <a:cs typeface="Arial" charset="0"/>
                <a:sym typeface="Symbol" pitchFamily="18" charset="2"/>
              </a:rPr>
              <a:t> </a:t>
            </a:r>
            <a:r>
              <a:rPr lang="ru-RU" sz="1400" i="1" dirty="0">
                <a:solidFill>
                  <a:srgbClr val="7F7F7F"/>
                </a:solidFill>
                <a:cs typeface="Arial" charset="0"/>
                <a:sym typeface="Symbol" pitchFamily="18" charset="2"/>
              </a:rPr>
              <a:t>К.Ю. Поляков, Е.А. Ерёмин, 2013 	</a:t>
            </a:r>
            <a:r>
              <a:rPr lang="en-US" sz="1400" i="1" dirty="0">
                <a:solidFill>
                  <a:srgbClr val="7F7F7F"/>
                </a:solidFill>
                <a:cs typeface="Arial" charset="0"/>
                <a:sym typeface="Symbol" pitchFamily="18" charset="2"/>
              </a:rPr>
              <a:t>http://kpolyakov.spb.ru</a:t>
            </a:r>
            <a:endParaRPr lang="ru-RU" sz="1400" i="1" dirty="0">
              <a:solidFill>
                <a:srgbClr val="7F7F7F"/>
              </a:solidFill>
              <a:cs typeface="Arial" charset="0"/>
              <a:sym typeface="Symbol" pitchFamily="18" charset="2"/>
            </a:endParaRPr>
          </a:p>
        </p:txBody>
      </p:sp>
      <p:sp>
        <p:nvSpPr>
          <p:cNvPr id="5" name="Line 2"/>
          <p:cNvSpPr>
            <a:spLocks noChangeShapeType="1"/>
          </p:cNvSpPr>
          <p:nvPr userDrawn="1"/>
        </p:nvSpPr>
        <p:spPr bwMode="auto">
          <a:xfrm>
            <a:off x="376238" y="795338"/>
            <a:ext cx="8464550" cy="0"/>
          </a:xfrm>
          <a:prstGeom prst="line">
            <a:avLst/>
          </a:prstGeom>
          <a:noFill/>
          <a:ln w="38100">
            <a:solidFill>
              <a:srgbClr val="000080"/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ru-RU"/>
          </a:p>
        </p:txBody>
      </p:sp>
      <p:sp>
        <p:nvSpPr>
          <p:cNvPr id="11" name="Заголовок 1"/>
          <p:cNvSpPr>
            <a:spLocks noGrp="1"/>
          </p:cNvSpPr>
          <p:nvPr>
            <p:ph type="title"/>
          </p:nvPr>
        </p:nvSpPr>
        <p:spPr>
          <a:xfrm>
            <a:off x="310718" y="301272"/>
            <a:ext cx="8376082" cy="471086"/>
          </a:xfrm>
        </p:spPr>
        <p:txBody>
          <a:bodyPr/>
          <a:lstStyle>
            <a:lvl1pPr algn="l">
              <a:defRPr sz="3000" b="1"/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7004050" y="-20638"/>
            <a:ext cx="2133600" cy="476251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481EA6-31D8-4CE6-BB9A-96AC9E386D0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 userDrawn="1"/>
        </p:nvSpPr>
        <p:spPr>
          <a:xfrm>
            <a:off x="0" y="0"/>
            <a:ext cx="9144000" cy="28575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ru-RU" sz="1400" i="1" dirty="0">
                <a:solidFill>
                  <a:srgbClr val="7F7F7F"/>
                </a:solidFill>
                <a:cs typeface="Arial" charset="0"/>
                <a:sym typeface="Symbol" pitchFamily="18" charset="2"/>
              </a:rPr>
              <a:t>Информация и информационные процессы</a:t>
            </a:r>
            <a:r>
              <a:rPr lang="en-US" sz="1400" i="1" dirty="0">
                <a:solidFill>
                  <a:srgbClr val="7F7F7F"/>
                </a:solidFill>
                <a:cs typeface="Arial" charset="0"/>
                <a:sym typeface="Symbol" pitchFamily="18" charset="2"/>
              </a:rPr>
              <a:t>, </a:t>
            </a:r>
            <a:r>
              <a:rPr lang="ru-RU" sz="1400" i="1" dirty="0">
                <a:solidFill>
                  <a:srgbClr val="7F7F7F"/>
                </a:solidFill>
                <a:cs typeface="Arial" charset="0"/>
                <a:sym typeface="Symbol" pitchFamily="18" charset="2"/>
              </a:rPr>
              <a:t>11 класс</a:t>
            </a:r>
            <a:endParaRPr lang="ru-RU" sz="1400" i="1" dirty="0">
              <a:solidFill>
                <a:srgbClr val="7F7F7F"/>
              </a:solidFill>
              <a:cs typeface="Arial" charset="0"/>
            </a:endParaRPr>
          </a:p>
        </p:txBody>
      </p:sp>
      <p:sp>
        <p:nvSpPr>
          <p:cNvPr id="4" name="Прямоугольник 3"/>
          <p:cNvSpPr/>
          <p:nvPr userDrawn="1"/>
        </p:nvSpPr>
        <p:spPr>
          <a:xfrm>
            <a:off x="0" y="6572250"/>
            <a:ext cx="9144000" cy="28575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tabLst>
                <a:tab pos="8791200" algn="r"/>
              </a:tabLst>
              <a:defRPr/>
            </a:pPr>
            <a:r>
              <a:rPr lang="ru-RU" sz="1400" i="1" dirty="0">
                <a:solidFill>
                  <a:srgbClr val="7F7F7F"/>
                </a:solidFill>
                <a:cs typeface="Arial" charset="0"/>
                <a:sym typeface="Symbol" pitchFamily="18" charset="2"/>
              </a:rPr>
              <a:t></a:t>
            </a:r>
            <a:r>
              <a:rPr lang="en-US" sz="1400" i="1" dirty="0">
                <a:solidFill>
                  <a:srgbClr val="7F7F7F"/>
                </a:solidFill>
                <a:cs typeface="Arial" charset="0"/>
                <a:sym typeface="Symbol" pitchFamily="18" charset="2"/>
              </a:rPr>
              <a:t> </a:t>
            </a:r>
            <a:r>
              <a:rPr lang="ru-RU" sz="1400" i="1" dirty="0">
                <a:solidFill>
                  <a:srgbClr val="7F7F7F"/>
                </a:solidFill>
                <a:cs typeface="Arial" charset="0"/>
                <a:sym typeface="Symbol" pitchFamily="18" charset="2"/>
              </a:rPr>
              <a:t>К.Ю. Поляков, Е.А. Ерёмин, 2013 	</a:t>
            </a:r>
            <a:r>
              <a:rPr lang="en-US" sz="1400" i="1" dirty="0">
                <a:solidFill>
                  <a:srgbClr val="7F7F7F"/>
                </a:solidFill>
                <a:cs typeface="Arial" charset="0"/>
                <a:sym typeface="Symbol" pitchFamily="18" charset="2"/>
              </a:rPr>
              <a:t>http://kpolyakov.spb.ru</a:t>
            </a:r>
            <a:endParaRPr lang="ru-RU" sz="1400" i="1" dirty="0">
              <a:solidFill>
                <a:srgbClr val="7F7F7F"/>
              </a:solidFill>
              <a:cs typeface="Arial" charset="0"/>
              <a:sym typeface="Symbol" pitchFamily="18" charset="2"/>
            </a:endParaRPr>
          </a:p>
        </p:txBody>
      </p:sp>
      <p:sp>
        <p:nvSpPr>
          <p:cNvPr id="5" name="Line 2"/>
          <p:cNvSpPr>
            <a:spLocks noChangeShapeType="1"/>
          </p:cNvSpPr>
          <p:nvPr userDrawn="1"/>
        </p:nvSpPr>
        <p:spPr bwMode="auto">
          <a:xfrm>
            <a:off x="376238" y="795338"/>
            <a:ext cx="8464550" cy="0"/>
          </a:xfrm>
          <a:prstGeom prst="line">
            <a:avLst/>
          </a:prstGeom>
          <a:noFill/>
          <a:ln w="38100">
            <a:solidFill>
              <a:srgbClr val="000080"/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ru-RU"/>
          </a:p>
        </p:txBody>
      </p:sp>
      <p:sp>
        <p:nvSpPr>
          <p:cNvPr id="11" name="Заголовок 1"/>
          <p:cNvSpPr>
            <a:spLocks noGrp="1"/>
          </p:cNvSpPr>
          <p:nvPr>
            <p:ph type="title"/>
          </p:nvPr>
        </p:nvSpPr>
        <p:spPr>
          <a:xfrm>
            <a:off x="310718" y="301272"/>
            <a:ext cx="8376082" cy="471086"/>
          </a:xfrm>
        </p:spPr>
        <p:txBody>
          <a:bodyPr/>
          <a:lstStyle>
            <a:lvl1pPr algn="l">
              <a:defRPr sz="3000" b="1"/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7004050" y="-20638"/>
            <a:ext cx="2133600" cy="476251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481EA6-31D8-4CE6-BB9A-96AC9E386D0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 userDrawn="1"/>
        </p:nvSpPr>
        <p:spPr>
          <a:xfrm>
            <a:off x="0" y="0"/>
            <a:ext cx="9144000" cy="28575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ru-RU" sz="1400" i="1" dirty="0">
                <a:solidFill>
                  <a:srgbClr val="7F7F7F"/>
                </a:solidFill>
                <a:cs typeface="Arial" charset="0"/>
                <a:sym typeface="Symbol" pitchFamily="18" charset="2"/>
              </a:rPr>
              <a:t>Информация и информационные процессы</a:t>
            </a:r>
            <a:r>
              <a:rPr lang="en-US" sz="1400" i="1" dirty="0">
                <a:solidFill>
                  <a:srgbClr val="7F7F7F"/>
                </a:solidFill>
                <a:cs typeface="Arial" charset="0"/>
                <a:sym typeface="Symbol" pitchFamily="18" charset="2"/>
              </a:rPr>
              <a:t>, </a:t>
            </a:r>
            <a:r>
              <a:rPr lang="ru-RU" sz="1400" i="1" dirty="0">
                <a:solidFill>
                  <a:srgbClr val="7F7F7F"/>
                </a:solidFill>
                <a:cs typeface="Arial" charset="0"/>
                <a:sym typeface="Symbol" pitchFamily="18" charset="2"/>
              </a:rPr>
              <a:t>11 класс</a:t>
            </a:r>
            <a:endParaRPr lang="ru-RU" sz="1400" i="1" dirty="0">
              <a:solidFill>
                <a:srgbClr val="7F7F7F"/>
              </a:solidFill>
              <a:cs typeface="Arial" charset="0"/>
            </a:endParaRPr>
          </a:p>
        </p:txBody>
      </p:sp>
      <p:sp>
        <p:nvSpPr>
          <p:cNvPr id="4" name="Прямоугольник 3"/>
          <p:cNvSpPr/>
          <p:nvPr userDrawn="1"/>
        </p:nvSpPr>
        <p:spPr>
          <a:xfrm>
            <a:off x="0" y="6572250"/>
            <a:ext cx="9144000" cy="28575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tabLst>
                <a:tab pos="8791200" algn="r"/>
              </a:tabLst>
              <a:defRPr/>
            </a:pPr>
            <a:r>
              <a:rPr lang="ru-RU" sz="1400" i="1" dirty="0">
                <a:solidFill>
                  <a:srgbClr val="7F7F7F"/>
                </a:solidFill>
                <a:cs typeface="Arial" charset="0"/>
                <a:sym typeface="Symbol" pitchFamily="18" charset="2"/>
              </a:rPr>
              <a:t></a:t>
            </a:r>
            <a:r>
              <a:rPr lang="en-US" sz="1400" i="1" dirty="0">
                <a:solidFill>
                  <a:srgbClr val="7F7F7F"/>
                </a:solidFill>
                <a:cs typeface="Arial" charset="0"/>
                <a:sym typeface="Symbol" pitchFamily="18" charset="2"/>
              </a:rPr>
              <a:t> </a:t>
            </a:r>
            <a:r>
              <a:rPr lang="ru-RU" sz="1400" i="1" dirty="0">
                <a:solidFill>
                  <a:srgbClr val="7F7F7F"/>
                </a:solidFill>
                <a:cs typeface="Arial" charset="0"/>
                <a:sym typeface="Symbol" pitchFamily="18" charset="2"/>
              </a:rPr>
              <a:t>К.Ю. Поляков, Е.А. Ерёмин, 2013 	</a:t>
            </a:r>
            <a:r>
              <a:rPr lang="en-US" sz="1400" i="1" dirty="0">
                <a:solidFill>
                  <a:srgbClr val="7F7F7F"/>
                </a:solidFill>
                <a:cs typeface="Arial" charset="0"/>
                <a:sym typeface="Symbol" pitchFamily="18" charset="2"/>
              </a:rPr>
              <a:t>http://kpolyakov.spb.ru</a:t>
            </a:r>
            <a:endParaRPr lang="ru-RU" sz="1400" i="1" dirty="0">
              <a:solidFill>
                <a:srgbClr val="7F7F7F"/>
              </a:solidFill>
              <a:cs typeface="Arial" charset="0"/>
              <a:sym typeface="Symbol" pitchFamily="18" charset="2"/>
            </a:endParaRPr>
          </a:p>
        </p:txBody>
      </p:sp>
      <p:sp>
        <p:nvSpPr>
          <p:cNvPr id="5" name="Line 2"/>
          <p:cNvSpPr>
            <a:spLocks noChangeShapeType="1"/>
          </p:cNvSpPr>
          <p:nvPr userDrawn="1"/>
        </p:nvSpPr>
        <p:spPr bwMode="auto">
          <a:xfrm>
            <a:off x="376238" y="795338"/>
            <a:ext cx="8464550" cy="0"/>
          </a:xfrm>
          <a:prstGeom prst="line">
            <a:avLst/>
          </a:prstGeom>
          <a:noFill/>
          <a:ln w="38100">
            <a:solidFill>
              <a:srgbClr val="000080"/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ru-RU"/>
          </a:p>
        </p:txBody>
      </p:sp>
      <p:sp>
        <p:nvSpPr>
          <p:cNvPr id="11" name="Заголовок 1"/>
          <p:cNvSpPr>
            <a:spLocks noGrp="1"/>
          </p:cNvSpPr>
          <p:nvPr>
            <p:ph type="title"/>
          </p:nvPr>
        </p:nvSpPr>
        <p:spPr>
          <a:xfrm>
            <a:off x="310718" y="301272"/>
            <a:ext cx="8376082" cy="471086"/>
          </a:xfrm>
        </p:spPr>
        <p:txBody>
          <a:bodyPr/>
          <a:lstStyle>
            <a:lvl1pPr algn="l">
              <a:defRPr sz="3000" b="1"/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7004050" y="-20638"/>
            <a:ext cx="2133600" cy="476251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481EA6-31D8-4CE6-BB9A-96AC9E386D0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AB09B7-AF29-45B8-A47D-B2C6DDAF7169}" type="datetimeFigureOut">
              <a:rPr lang="ru-RU" smtClean="0"/>
              <a:t>22.09.2016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DFE7FF-68EE-4FF7-AFEF-0D04BD1E553B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7" Type="http://schemas.openxmlformats.org/officeDocument/2006/relationships/oleObject" Target="../embeddings/oleObject4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3.bin"/><Relationship Id="rId5" Type="http://schemas.openxmlformats.org/officeDocument/2006/relationships/image" Target="../media/image6.png"/><Relationship Id="rId4" Type="http://schemas.openxmlformats.org/officeDocument/2006/relationships/oleObject" Target="../embeddings/oleObject2.bin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8.bin"/><Relationship Id="rId3" Type="http://schemas.openxmlformats.org/officeDocument/2006/relationships/oleObject" Target="../embeddings/oleObject5.bin"/><Relationship Id="rId7" Type="http://schemas.openxmlformats.org/officeDocument/2006/relationships/oleObject" Target="../embeddings/oleObject7.bin"/><Relationship Id="rId2" Type="http://schemas.openxmlformats.org/officeDocument/2006/relationships/slideLayout" Target="../slideLayouts/slideLayout15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6.bin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3.bin"/><Relationship Id="rId3" Type="http://schemas.openxmlformats.org/officeDocument/2006/relationships/image" Target="../media/image20.png"/><Relationship Id="rId7" Type="http://schemas.openxmlformats.org/officeDocument/2006/relationships/oleObject" Target="../embeddings/oleObject12.bin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11.bin"/><Relationship Id="rId11" Type="http://schemas.openxmlformats.org/officeDocument/2006/relationships/oleObject" Target="../embeddings/oleObject15.bin"/><Relationship Id="rId5" Type="http://schemas.openxmlformats.org/officeDocument/2006/relationships/oleObject" Target="../embeddings/oleObject10.bin"/><Relationship Id="rId10" Type="http://schemas.openxmlformats.org/officeDocument/2006/relationships/image" Target="../media/image21.png"/><Relationship Id="rId4" Type="http://schemas.openxmlformats.org/officeDocument/2006/relationships/oleObject" Target="../embeddings/oleObject9.bin"/><Relationship Id="rId9" Type="http://schemas.openxmlformats.org/officeDocument/2006/relationships/oleObject" Target="../embeddings/oleObject14.bin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6.bin"/><Relationship Id="rId7" Type="http://schemas.openxmlformats.org/officeDocument/2006/relationships/oleObject" Target="../embeddings/oleObject19.bin"/><Relationship Id="rId2" Type="http://schemas.openxmlformats.org/officeDocument/2006/relationships/slideLayout" Target="../slideLayouts/slideLayout14.xml"/><Relationship Id="rId1" Type="http://schemas.openxmlformats.org/officeDocument/2006/relationships/vmlDrawing" Target="../drawings/vmlDrawing4.vml"/><Relationship Id="rId6" Type="http://schemas.openxmlformats.org/officeDocument/2006/relationships/oleObject" Target="../embeddings/oleObject18.bin"/><Relationship Id="rId5" Type="http://schemas.openxmlformats.org/officeDocument/2006/relationships/image" Target="../media/image26.png"/><Relationship Id="rId4" Type="http://schemas.openxmlformats.org/officeDocument/2006/relationships/oleObject" Target="../embeddings/oleObject17.bin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mailto:kpolyakov@mail.ru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4" Type="http://schemas.openxmlformats.org/officeDocument/2006/relationships/hyperlink" Target="mailto:eremin@pspu.ac.ru" TargetMode="Externa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hyperlink" Target="http://made-in-chine.com/" TargetMode="External"/><Relationship Id="rId3" Type="http://schemas.openxmlformats.org/officeDocument/2006/relationships/hyperlink" Target="https://ufhealth.org/" TargetMode="External"/><Relationship Id="rId7" Type="http://schemas.openxmlformats.org/officeDocument/2006/relationships/hyperlink" Target="http://123rf.com/" TargetMode="External"/><Relationship Id="rId12" Type="http://schemas.openxmlformats.org/officeDocument/2006/relationships/hyperlink" Target="http://ru.wikipedia.org/" TargetMode="External"/><Relationship Id="rId2" Type="http://schemas.openxmlformats.org/officeDocument/2006/relationships/hyperlink" Target="http://overhealth.ru/" TargetMode="External"/><Relationship Id="rId1" Type="http://schemas.openxmlformats.org/officeDocument/2006/relationships/slideLayout" Target="../slideLayouts/slideLayout13.xml"/><Relationship Id="rId6" Type="http://schemas.openxmlformats.org/officeDocument/2006/relationships/hyperlink" Target="http://all-graphic.net/" TargetMode="External"/><Relationship Id="rId11" Type="http://schemas.openxmlformats.org/officeDocument/2006/relationships/hyperlink" Target="http://blendercontest.com/" TargetMode="External"/><Relationship Id="rId5" Type="http://schemas.openxmlformats.org/officeDocument/2006/relationships/hyperlink" Target="http://www.ulmart.ru/" TargetMode="External"/><Relationship Id="rId10" Type="http://schemas.openxmlformats.org/officeDocument/2006/relationships/hyperlink" Target="http://evrobass.ru/" TargetMode="External"/><Relationship Id="rId4" Type="http://schemas.openxmlformats.org/officeDocument/2006/relationships/hyperlink" Target="http://wmposters.com/" TargetMode="External"/><Relationship Id="rId9" Type="http://schemas.openxmlformats.org/officeDocument/2006/relationships/hyperlink" Target="http://megamaster.biz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В каком сообщении больше информации?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r>
              <a:rPr lang="ru-RU" sz="7200" dirty="0"/>
              <a:t>«</a:t>
            </a:r>
            <a:r>
              <a:rPr lang="ru-RU" sz="7200" dirty="0" err="1"/>
              <a:t>абра</a:t>
            </a:r>
            <a:r>
              <a:rPr lang="ru-RU" sz="7200" dirty="0"/>
              <a:t> </a:t>
            </a:r>
            <a:r>
              <a:rPr lang="ru-RU" sz="7200" dirty="0" err="1"/>
              <a:t>ка</a:t>
            </a:r>
            <a:r>
              <a:rPr lang="ru-RU" sz="7200" dirty="0"/>
              <a:t> </a:t>
            </a:r>
            <a:r>
              <a:rPr lang="ru-RU" sz="7200" dirty="0" err="1"/>
              <a:t>дабра</a:t>
            </a:r>
            <a:r>
              <a:rPr lang="ru-RU" sz="7200" dirty="0"/>
              <a:t>» </a:t>
            </a:r>
            <a:endParaRPr lang="ru-RU" sz="7200" dirty="0" smtClean="0"/>
          </a:p>
          <a:p>
            <a:pPr algn="ctr">
              <a:buNone/>
            </a:pPr>
            <a:r>
              <a:rPr lang="ru-RU" sz="7200" dirty="0" smtClean="0"/>
              <a:t>«</a:t>
            </a:r>
            <a:r>
              <a:rPr lang="ru-RU" sz="7200" dirty="0"/>
              <a:t>завтра среда</a:t>
            </a:r>
            <a:r>
              <a:rPr lang="ru-RU" sz="7200" dirty="0" smtClean="0"/>
              <a:t>»</a:t>
            </a:r>
            <a:endParaRPr lang="ru-RU" sz="7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66713" y="1952625"/>
            <a:ext cx="8569325" cy="936625"/>
          </a:xfrm>
        </p:spPr>
        <p:txBody>
          <a:bodyPr>
            <a:normAutofit fontScale="90000"/>
          </a:bodyPr>
          <a:lstStyle/>
          <a:p>
            <a:r>
              <a:rPr lang="ru-RU" sz="6000" dirty="0" smtClean="0"/>
              <a:t>Измерение информации</a:t>
            </a:r>
          </a:p>
        </p:txBody>
      </p:sp>
      <p:sp>
        <p:nvSpPr>
          <p:cNvPr id="16388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579438" y="3933825"/>
            <a:ext cx="8294687" cy="1873250"/>
          </a:xfrm>
        </p:spPr>
        <p:txBody>
          <a:bodyPr/>
          <a:lstStyle/>
          <a:p>
            <a:pPr algn="ctr" eaLnBrk="1" hangingPunct="1">
              <a:lnSpc>
                <a:spcPct val="80000"/>
              </a:lnSpc>
            </a:pPr>
            <a:r>
              <a:rPr lang="ru-RU" sz="4800" dirty="0" smtClean="0"/>
              <a:t>Урок </a:t>
            </a:r>
            <a:r>
              <a:rPr lang="ru-RU" sz="4800" dirty="0" smtClean="0"/>
              <a:t>2. </a:t>
            </a:r>
            <a:r>
              <a:rPr lang="ru-RU" sz="4800" dirty="0" smtClean="0"/>
              <a:t>Содержательный</a:t>
            </a:r>
            <a:r>
              <a:rPr lang="ru-RU" sz="4800" dirty="0" smtClean="0"/>
              <a:t> </a:t>
            </a:r>
            <a:r>
              <a:rPr lang="ru-RU" sz="4800" dirty="0" smtClean="0"/>
              <a:t>подход</a:t>
            </a:r>
          </a:p>
        </p:txBody>
      </p:sp>
      <p:sp>
        <p:nvSpPr>
          <p:cNvPr id="16387" name="AutoShape 3"/>
          <p:cNvSpPr>
            <a:spLocks noChangeArrowheads="1"/>
          </p:cNvSpPr>
          <p:nvPr/>
        </p:nvSpPr>
        <p:spPr bwMode="auto">
          <a:xfrm>
            <a:off x="511175" y="2889250"/>
            <a:ext cx="7958138" cy="109538"/>
          </a:xfrm>
          <a:custGeom>
            <a:avLst/>
            <a:gdLst>
              <a:gd name="T0" fmla="*/ 0 w 1000"/>
              <a:gd name="T1" fmla="*/ 0 h 1000"/>
              <a:gd name="T2" fmla="*/ 2147483647 w 1000"/>
              <a:gd name="T3" fmla="*/ 0 h 1000"/>
              <a:gd name="T4" fmla="*/ 2147483647 w 1000"/>
              <a:gd name="T5" fmla="*/ 2147483647 h 1000"/>
              <a:gd name="T6" fmla="*/ 0 w 1000"/>
              <a:gd name="T7" fmla="*/ 2147483647 h 1000"/>
              <a:gd name="T8" fmla="*/ 0 w 1000"/>
              <a:gd name="T9" fmla="*/ 0 h 1000"/>
              <a:gd name="T10" fmla="*/ 2147483647 w 1000"/>
              <a:gd name="T11" fmla="*/ 0 h 100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000"/>
              <a:gd name="T19" fmla="*/ 0 h 1000"/>
              <a:gd name="T20" fmla="*/ 1000 w 1000"/>
              <a:gd name="T21" fmla="*/ 1000 h 1000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000" h="1000" stroke="0">
                <a:moveTo>
                  <a:pt x="0" y="0"/>
                </a:moveTo>
                <a:lnTo>
                  <a:pt x="585" y="0"/>
                </a:lnTo>
                <a:lnTo>
                  <a:pt x="585" y="1000"/>
                </a:lnTo>
                <a:lnTo>
                  <a:pt x="0" y="1000"/>
                </a:lnTo>
                <a:close/>
              </a:path>
              <a:path w="1000" h="1000">
                <a:moveTo>
                  <a:pt x="0" y="0"/>
                </a:moveTo>
                <a:lnTo>
                  <a:pt x="1000" y="0"/>
                </a:lnTo>
              </a:path>
            </a:pathLst>
          </a:custGeom>
          <a:solidFill>
            <a:schemeClr val="accent2"/>
          </a:solidFill>
          <a:ln w="9525">
            <a:solidFill>
              <a:schemeClr val="accent2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2500306"/>
            <a:ext cx="7543824" cy="3714776"/>
          </a:xfrm>
        </p:spPr>
        <p:txBody>
          <a:bodyPr/>
          <a:lstStyle/>
          <a:p>
            <a:pPr algn="ctr">
              <a:buNone/>
            </a:pPr>
            <a:r>
              <a:rPr lang="ru-RU" dirty="0"/>
              <a:t> </a:t>
            </a:r>
            <a:r>
              <a:rPr lang="ru-RU" sz="5400" dirty="0"/>
              <a:t>«Информация как снятая неопределенность</a:t>
            </a:r>
            <a:r>
              <a:rPr lang="ru-RU" sz="5400" dirty="0" smtClean="0"/>
              <a:t>»</a:t>
            </a:r>
          </a:p>
        </p:txBody>
      </p:sp>
      <p:grpSp>
        <p:nvGrpSpPr>
          <p:cNvPr id="4" name="Группа 13"/>
          <p:cNvGrpSpPr>
            <a:grpSpLocks/>
          </p:cNvGrpSpPr>
          <p:nvPr/>
        </p:nvGrpSpPr>
        <p:grpSpPr bwMode="auto">
          <a:xfrm>
            <a:off x="7000892" y="428604"/>
            <a:ext cx="1785938" cy="2914650"/>
            <a:chOff x="7048342" y="1701800"/>
            <a:chExt cx="1786515" cy="2914065"/>
          </a:xfrm>
        </p:grpSpPr>
        <p:pic>
          <p:nvPicPr>
            <p:cNvPr id="5" name="Picture 4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7109468" y="1701800"/>
              <a:ext cx="1664262" cy="2514600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 type="none" w="lg" len="lg"/>
            </a:ln>
          </p:spPr>
        </p:pic>
        <p:sp>
          <p:nvSpPr>
            <p:cNvPr id="6" name="Прямоугольник 12"/>
            <p:cNvSpPr>
              <a:spLocks noChangeArrowheads="1"/>
            </p:cNvSpPr>
            <p:nvPr/>
          </p:nvSpPr>
          <p:spPr bwMode="auto">
            <a:xfrm>
              <a:off x="7048342" y="4215755"/>
              <a:ext cx="1786515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ru-RU" sz="2000">
                  <a:solidFill>
                    <a:srgbClr val="000000"/>
                  </a:solidFill>
                </a:rPr>
                <a:t>Клод Шеннон</a:t>
              </a:r>
              <a:endParaRPr lang="ru-RU" sz="1600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692696"/>
            <a:ext cx="8229600" cy="990600"/>
          </a:xfrm>
        </p:spPr>
        <p:txBody>
          <a:bodyPr>
            <a:normAutofit fontScale="90000"/>
          </a:bodyPr>
          <a:lstStyle/>
          <a:p>
            <a:r>
              <a:rPr lang="ru-RU" sz="3100" dirty="0" smtClean="0"/>
              <a:t>Определите </a:t>
            </a:r>
            <a:r>
              <a:rPr lang="ru-RU" sz="3100" dirty="0"/>
              <a:t>количество информации в следующих сообщениях с позиции «много» или «мало»</a:t>
            </a:r>
            <a:br>
              <a:rPr lang="ru-RU" sz="3100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1744216"/>
            <a:ext cx="8784976" cy="4781128"/>
          </a:xfrm>
        </p:spPr>
        <p:txBody>
          <a:bodyPr>
            <a:noAutofit/>
          </a:bodyPr>
          <a:lstStyle/>
          <a:p>
            <a:pPr marL="457200" lvl="0" indent="-457200">
              <a:buFont typeface="+mj-lt"/>
              <a:buAutoNum type="arabicPeriod"/>
            </a:pPr>
            <a:r>
              <a:rPr lang="ru-RU" sz="2800" dirty="0" smtClean="0"/>
              <a:t>Столица </a:t>
            </a:r>
            <a:r>
              <a:rPr lang="ru-RU" sz="2800" dirty="0"/>
              <a:t>России – Москва</a:t>
            </a:r>
          </a:p>
          <a:p>
            <a:pPr marL="457200" lvl="0" indent="-457200">
              <a:buFont typeface="+mj-lt"/>
              <a:buAutoNum type="arabicPeriod"/>
            </a:pPr>
            <a:r>
              <a:rPr lang="ru-RU" sz="2800" dirty="0"/>
              <a:t>Сумма квадратов катетов равна квадрату гипотенузы</a:t>
            </a:r>
          </a:p>
          <a:p>
            <a:pPr marL="457200" lvl="0" indent="-457200">
              <a:buFont typeface="+mj-lt"/>
              <a:buAutoNum type="arabicPeriod"/>
            </a:pPr>
            <a:r>
              <a:rPr lang="ru-RU" sz="2800" dirty="0"/>
              <a:t>Дифракцией света называется совокупность явлений, которые обусловлены волновой природой света и наблюдаются при его распространении в среде с резко выраженной оптической неоднородностью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2800" dirty="0"/>
              <a:t>Эйфелева башня имеет высоту 300 метров и вес 9000 тонн.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4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601231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1000108"/>
            <a:ext cx="8229600" cy="4949172"/>
          </a:xfrm>
        </p:spPr>
        <p:txBody>
          <a:bodyPr>
            <a:normAutofit fontScale="70000" lnSpcReduction="20000"/>
          </a:bodyPr>
          <a:lstStyle/>
          <a:p>
            <a:pPr marL="0" indent="0" algn="ctr">
              <a:buNone/>
            </a:pPr>
            <a:r>
              <a:rPr lang="ru-RU" sz="4800" dirty="0" smtClean="0"/>
              <a:t>Сообщение информативно если в нем содержатся </a:t>
            </a:r>
            <a:r>
              <a:rPr lang="ru-RU" sz="4800" b="1" dirty="0" smtClean="0"/>
              <a:t>новые</a:t>
            </a:r>
            <a:r>
              <a:rPr lang="ru-RU" sz="4800" dirty="0" smtClean="0"/>
              <a:t> и </a:t>
            </a:r>
            <a:r>
              <a:rPr lang="ru-RU" sz="4800" b="1" dirty="0" smtClean="0"/>
              <a:t>понятные</a:t>
            </a:r>
            <a:r>
              <a:rPr lang="ru-RU" sz="4800" dirty="0" smtClean="0"/>
              <a:t> </a:t>
            </a:r>
            <a:r>
              <a:rPr lang="ru-RU" sz="4800" dirty="0" smtClean="0"/>
              <a:t>сведения</a:t>
            </a:r>
          </a:p>
          <a:p>
            <a:pPr marL="0" indent="0" algn="ctr">
              <a:buNone/>
            </a:pPr>
            <a:endParaRPr lang="ru-RU" sz="4800" dirty="0"/>
          </a:p>
          <a:p>
            <a:pPr marL="0" indent="0" algn="ctr">
              <a:buNone/>
            </a:pPr>
            <a:r>
              <a:rPr lang="ru-RU" sz="4800" dirty="0" smtClean="0"/>
              <a:t>Количество информации зависит от </a:t>
            </a:r>
            <a:r>
              <a:rPr lang="ru-RU" sz="4800" b="1" dirty="0" smtClean="0"/>
              <a:t>информативности</a:t>
            </a:r>
          </a:p>
          <a:p>
            <a:pPr marL="0" indent="0" algn="ctr">
              <a:buNone/>
            </a:pPr>
            <a:endParaRPr lang="ru-RU" sz="4800" b="1" dirty="0" smtClean="0"/>
          </a:p>
          <a:p>
            <a:pPr marL="0" indent="0" algn="ctr">
              <a:buNone/>
            </a:pPr>
            <a:r>
              <a:rPr lang="ru-RU" sz="4800" dirty="0" smtClean="0"/>
              <a:t>Сообщение содержит информацию, если оно приводит к уменьшению неопределенности наших знаний</a:t>
            </a:r>
            <a:endParaRPr lang="ru-RU" sz="4800" b="1" dirty="0" smtClean="0"/>
          </a:p>
          <a:p>
            <a:pPr marL="0" indent="0" algn="ctr">
              <a:buNone/>
            </a:pPr>
            <a:endParaRPr lang="ru-RU" sz="4800" b="1" dirty="0" smtClean="0"/>
          </a:p>
          <a:p>
            <a:pPr marL="0" indent="0" algn="ctr">
              <a:buNone/>
            </a:pPr>
            <a:endParaRPr lang="ru-RU" sz="4800" b="1" dirty="0" smtClean="0"/>
          </a:p>
          <a:p>
            <a:pPr marL="0" indent="0" algn="ctr">
              <a:buNone/>
            </a:pPr>
            <a:endParaRPr lang="ru-RU" sz="48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5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5523879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Полки:      </a:t>
            </a:r>
            <a:r>
              <a:rPr lang="ru-RU" dirty="0" smtClean="0"/>
              <a:t>2 </a:t>
            </a:r>
            <a:r>
              <a:rPr lang="ru-RU" dirty="0"/>
              <a:t>варианта ответа             — 1 бит.</a:t>
            </a:r>
          </a:p>
          <a:p>
            <a:r>
              <a:rPr lang="ru-RU" dirty="0"/>
              <a:t>Ветер:       </a:t>
            </a:r>
            <a:r>
              <a:rPr lang="ru-RU" dirty="0" smtClean="0"/>
              <a:t>4 </a:t>
            </a:r>
            <a:r>
              <a:rPr lang="ru-RU" dirty="0"/>
              <a:t>направления                  — 2 бита.</a:t>
            </a:r>
          </a:p>
          <a:p>
            <a:r>
              <a:rPr lang="ru-RU" dirty="0"/>
              <a:t>Ветер:       </a:t>
            </a:r>
            <a:r>
              <a:rPr lang="ru-RU" dirty="0" smtClean="0"/>
              <a:t>8 </a:t>
            </a:r>
            <a:r>
              <a:rPr lang="ru-RU" dirty="0"/>
              <a:t>направлений                 — 3 бита.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0" name="Заголовок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mtClean="0"/>
              <a:t>Формула Хартли </a:t>
            </a:r>
            <a:r>
              <a:rPr lang="ru-RU" b="0" smtClean="0"/>
              <a:t>(1928)</a:t>
            </a:r>
          </a:p>
        </p:txBody>
      </p:sp>
      <p:sp>
        <p:nvSpPr>
          <p:cNvPr id="1031" name="Номер слайда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90C77707-6E19-406B-B039-ABCDE8D7AFA3}" type="slidenum">
              <a:rPr lang="ru-RU" smtClean="0"/>
              <a:pPr/>
              <a:t>7</a:t>
            </a:fld>
            <a:endParaRPr lang="ru-RU" smtClean="0"/>
          </a:p>
        </p:txBody>
      </p:sp>
      <p:sp>
        <p:nvSpPr>
          <p:cNvPr id="8" name="Rectangle 3"/>
          <p:cNvSpPr txBox="1">
            <a:spLocks noChangeArrowheads="1"/>
          </p:cNvSpPr>
          <p:nvPr/>
        </p:nvSpPr>
        <p:spPr>
          <a:xfrm>
            <a:off x="476250" y="1857375"/>
            <a:ext cx="6042025" cy="1225550"/>
          </a:xfrm>
          <a:prstGeom prst="rect">
            <a:avLst/>
          </a:prstGeom>
        </p:spPr>
        <p:txBody>
          <a:bodyPr/>
          <a:lstStyle/>
          <a:p>
            <a:pPr marL="342900" indent="-342900">
              <a:buFont typeface="Wingdings" pitchFamily="2" charset="2"/>
              <a:buNone/>
              <a:tabLst>
                <a:tab pos="722313" algn="l"/>
              </a:tabLst>
              <a:defRPr/>
            </a:pPr>
            <a:r>
              <a:rPr lang="ru-RU" sz="4200" i="1" kern="0" dirty="0">
                <a:latin typeface="Times New Roman" pitchFamily="18" charset="0"/>
              </a:rPr>
              <a:t> </a:t>
            </a:r>
            <a:r>
              <a:rPr lang="en-US" sz="4200" i="1" kern="0" dirty="0">
                <a:latin typeface="Times New Roman" pitchFamily="18" charset="0"/>
              </a:rPr>
              <a:t>I </a:t>
            </a:r>
            <a:r>
              <a:rPr lang="ru-RU" sz="4200" i="1" kern="0" dirty="0">
                <a:latin typeface="Times New Roman" pitchFamily="18" charset="0"/>
              </a:rPr>
              <a:t>  	</a:t>
            </a:r>
            <a:r>
              <a:rPr lang="en-US" sz="2400" kern="0" dirty="0">
                <a:latin typeface="+mn-lt"/>
              </a:rPr>
              <a:t>– </a:t>
            </a:r>
            <a:r>
              <a:rPr lang="ru-RU" sz="2400" kern="0" dirty="0">
                <a:latin typeface="+mn-lt"/>
              </a:rPr>
              <a:t>количество информации в битах</a:t>
            </a:r>
            <a:endParaRPr lang="en-US" sz="2400" kern="0" dirty="0">
              <a:latin typeface="+mn-lt"/>
            </a:endParaRPr>
          </a:p>
          <a:p>
            <a:pPr marL="342900" indent="-342900">
              <a:lnSpc>
                <a:spcPct val="65000"/>
              </a:lnSpc>
              <a:buFont typeface="Wingdings" pitchFamily="2" charset="2"/>
              <a:buNone/>
              <a:tabLst>
                <a:tab pos="722313" algn="l"/>
              </a:tabLst>
              <a:defRPr/>
            </a:pPr>
            <a:r>
              <a:rPr lang="en-US" sz="4600" i="1" kern="0" dirty="0">
                <a:latin typeface="Times New Roman" pitchFamily="18" charset="0"/>
              </a:rPr>
              <a:t>N </a:t>
            </a:r>
            <a:r>
              <a:rPr lang="ru-RU" sz="4600" i="1" kern="0" dirty="0">
                <a:latin typeface="Times New Roman" pitchFamily="18" charset="0"/>
              </a:rPr>
              <a:t>	</a:t>
            </a:r>
            <a:r>
              <a:rPr lang="en-US" sz="2400" kern="0" dirty="0">
                <a:latin typeface="+mn-lt"/>
              </a:rPr>
              <a:t>– </a:t>
            </a:r>
            <a:r>
              <a:rPr lang="ru-RU" sz="2400" kern="0" dirty="0">
                <a:latin typeface="+mn-lt"/>
              </a:rPr>
              <a:t>количество вариантов</a:t>
            </a:r>
          </a:p>
        </p:txBody>
      </p:sp>
      <p:grpSp>
        <p:nvGrpSpPr>
          <p:cNvPr id="2" name="Group 16"/>
          <p:cNvGrpSpPr>
            <a:grpSpLocks/>
          </p:cNvGrpSpPr>
          <p:nvPr/>
        </p:nvGrpSpPr>
        <p:grpSpPr bwMode="auto">
          <a:xfrm>
            <a:off x="2841625" y="1095375"/>
            <a:ext cx="2998788" cy="860425"/>
            <a:chOff x="3385" y="709"/>
            <a:chExt cx="1895" cy="542"/>
          </a:xfrm>
        </p:grpSpPr>
        <p:sp>
          <p:nvSpPr>
            <p:cNvPr id="10" name="AutoShape 4"/>
            <p:cNvSpPr>
              <a:spLocks noChangeArrowheads="1"/>
            </p:cNvSpPr>
            <p:nvPr/>
          </p:nvSpPr>
          <p:spPr bwMode="auto">
            <a:xfrm>
              <a:off x="3385" y="709"/>
              <a:ext cx="1895" cy="542"/>
            </a:xfrm>
            <a:prstGeom prst="roundRect">
              <a:avLst>
                <a:gd name="adj" fmla="val 16667"/>
              </a:avLst>
            </a:prstGeom>
            <a:solidFill>
              <a:srgbClr val="FFFF99"/>
            </a:solidFill>
            <a:ln w="9525">
              <a:noFill/>
              <a:round/>
              <a:headEnd/>
              <a:tailEnd/>
            </a:ln>
            <a:effectLst>
              <a:outerShdw dist="35921" dir="2700000" algn="ctr" rotWithShape="0">
                <a:schemeClr val="tx1"/>
              </a:outerShdw>
            </a:effectLst>
          </p:spPr>
          <p:txBody>
            <a:bodyPr wrap="none" anchor="ctr"/>
            <a:lstStyle/>
            <a:p>
              <a:pPr>
                <a:defRPr/>
              </a:pPr>
              <a:endParaRPr lang="ru-RU">
                <a:latin typeface="Arial" pitchFamily="34" charset="0"/>
              </a:endParaRPr>
            </a:p>
          </p:txBody>
        </p:sp>
        <p:graphicFrame>
          <p:nvGraphicFramePr>
            <p:cNvPr id="1029" name="Object 15"/>
            <p:cNvGraphicFramePr>
              <a:graphicFrameLocks noChangeAspect="1"/>
            </p:cNvGraphicFramePr>
            <p:nvPr/>
          </p:nvGraphicFramePr>
          <p:xfrm>
            <a:off x="3478" y="709"/>
            <a:ext cx="1705" cy="536"/>
          </p:xfrm>
          <a:graphic>
            <a:graphicData uri="http://schemas.openxmlformats.org/presentationml/2006/ole">
              <p:oleObj spid="_x0000_s1029" name="Формула" r:id="rId3" imgW="685800" imgH="215640" progId="Equation.3">
                <p:embed/>
              </p:oleObj>
            </a:graphicData>
          </a:graphic>
        </p:graphicFrame>
      </p:grpSp>
      <p:graphicFrame>
        <p:nvGraphicFramePr>
          <p:cNvPr id="12" name="Object 12"/>
          <p:cNvGraphicFramePr>
            <a:graphicFrameLocks noChangeAspect="1"/>
          </p:cNvGraphicFramePr>
          <p:nvPr/>
        </p:nvGraphicFramePr>
        <p:xfrm>
          <a:off x="457200" y="1038225"/>
          <a:ext cx="1804988" cy="800100"/>
        </p:xfrm>
        <a:graphic>
          <a:graphicData uri="http://schemas.openxmlformats.org/presentationml/2006/ole">
            <p:oleObj spid="_x0000_s1026" name="Формула" r:id="rId4" imgW="457200" imgH="203040" progId="Equation.3">
              <p:embed/>
            </p:oleObj>
          </a:graphicData>
        </a:graphic>
      </p:graphicFrame>
      <p:grpSp>
        <p:nvGrpSpPr>
          <p:cNvPr id="3" name="Группа 13"/>
          <p:cNvGrpSpPr>
            <a:grpSpLocks/>
          </p:cNvGrpSpPr>
          <p:nvPr/>
        </p:nvGrpSpPr>
        <p:grpSpPr bwMode="auto">
          <a:xfrm>
            <a:off x="6884988" y="890588"/>
            <a:ext cx="1871662" cy="2713037"/>
            <a:chOff x="7057407" y="980934"/>
            <a:chExt cx="2020105" cy="2928708"/>
          </a:xfrm>
        </p:grpSpPr>
        <p:pic>
          <p:nvPicPr>
            <p:cNvPr id="1037" name="Picture 2"/>
            <p:cNvPicPr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7316923" y="980934"/>
              <a:ext cx="1409700" cy="2524125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 type="none" w="lg" len="lg"/>
            </a:ln>
          </p:spPr>
        </p:pic>
        <p:sp>
          <p:nvSpPr>
            <p:cNvPr id="13" name="Прямоугольник 12"/>
            <p:cNvSpPr/>
            <p:nvPr/>
          </p:nvSpPr>
          <p:spPr>
            <a:xfrm>
              <a:off x="7057407" y="3510351"/>
              <a:ext cx="2020105" cy="39929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ru-RU" sz="2000" i="1" kern="0" dirty="0">
                  <a:solidFill>
                    <a:srgbClr val="000000"/>
                  </a:solidFill>
                  <a:latin typeface="Arial"/>
                </a:rPr>
                <a:t>Ральф Хартли</a:t>
              </a:r>
              <a:endParaRPr lang="ru-RU" sz="1600" i="1" dirty="0">
                <a:latin typeface="Arial" pitchFamily="34" charset="0"/>
              </a:endParaRPr>
            </a:p>
          </p:txBody>
        </p:sp>
      </p:grpSp>
      <p:sp>
        <p:nvSpPr>
          <p:cNvPr id="15" name="Rectangle 18"/>
          <p:cNvSpPr>
            <a:spLocks noChangeArrowheads="1"/>
          </p:cNvSpPr>
          <p:nvPr/>
        </p:nvSpPr>
        <p:spPr bwMode="auto">
          <a:xfrm>
            <a:off x="331788" y="3314700"/>
            <a:ext cx="8353425" cy="1938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 b="1"/>
              <a:t>Пример:</a:t>
            </a:r>
            <a:r>
              <a:rPr lang="ru-RU" sz="2400"/>
              <a:t/>
            </a:r>
            <a:br>
              <a:rPr lang="ru-RU" sz="2400"/>
            </a:br>
            <a:r>
              <a:rPr lang="ru-RU" sz="2400"/>
              <a:t>   В аэропорту стоит </a:t>
            </a:r>
            <a:r>
              <a:rPr lang="en-US" sz="2400"/>
              <a:t>10</a:t>
            </a:r>
            <a:r>
              <a:rPr lang="ru-RU" sz="2400"/>
              <a:t> самолетов, из них один </a:t>
            </a:r>
            <a:br>
              <a:rPr lang="ru-RU" sz="2400"/>
            </a:br>
            <a:r>
              <a:rPr lang="ru-RU" sz="2400"/>
              <a:t>   летит в Санкт-Петербург. Оценить количество</a:t>
            </a:r>
            <a:br>
              <a:rPr lang="ru-RU" sz="2400"/>
            </a:br>
            <a:r>
              <a:rPr lang="en-US" sz="2400"/>
              <a:t>   </a:t>
            </a:r>
            <a:r>
              <a:rPr lang="ru-RU" sz="2400"/>
              <a:t>информации в сообщении «В Санкт-Петербург летит </a:t>
            </a:r>
            <a:endParaRPr lang="en-US" sz="2400"/>
          </a:p>
          <a:p>
            <a:r>
              <a:rPr lang="en-US" sz="2400"/>
              <a:t>   </a:t>
            </a:r>
            <a:r>
              <a:rPr lang="ru-RU" sz="2400"/>
              <a:t>второй самолет»?</a:t>
            </a:r>
            <a:endParaRPr lang="ru-RU" sz="2400" b="1"/>
          </a:p>
        </p:txBody>
      </p:sp>
      <p:graphicFrame>
        <p:nvGraphicFramePr>
          <p:cNvPr id="16" name="Object 21"/>
          <p:cNvGraphicFramePr>
            <a:graphicFrameLocks noChangeAspect="1"/>
          </p:cNvGraphicFramePr>
          <p:nvPr/>
        </p:nvGraphicFramePr>
        <p:xfrm>
          <a:off x="1135063" y="5461000"/>
          <a:ext cx="2360612" cy="625475"/>
        </p:xfrm>
        <a:graphic>
          <a:graphicData uri="http://schemas.openxmlformats.org/presentationml/2006/ole">
            <p:oleObj spid="_x0000_s1027" name="Формула" r:id="rId6" imgW="812520" imgH="215640" progId="Equation.3">
              <p:embed/>
            </p:oleObj>
          </a:graphicData>
        </a:graphic>
      </p:graphicFrame>
      <p:sp>
        <p:nvSpPr>
          <p:cNvPr id="17" name="Rectangle 23"/>
          <p:cNvSpPr>
            <a:spLocks noChangeArrowheads="1"/>
          </p:cNvSpPr>
          <p:nvPr/>
        </p:nvSpPr>
        <p:spPr bwMode="auto">
          <a:xfrm>
            <a:off x="7085013" y="5554663"/>
            <a:ext cx="842962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400"/>
              <a:t>бита</a:t>
            </a:r>
          </a:p>
        </p:txBody>
      </p:sp>
      <p:graphicFrame>
        <p:nvGraphicFramePr>
          <p:cNvPr id="18" name="Object 4"/>
          <p:cNvGraphicFramePr>
            <a:graphicFrameLocks noChangeAspect="1"/>
          </p:cNvGraphicFramePr>
          <p:nvPr/>
        </p:nvGraphicFramePr>
        <p:xfrm>
          <a:off x="3433763" y="5203825"/>
          <a:ext cx="3724275" cy="1214438"/>
        </p:xfrm>
        <a:graphic>
          <a:graphicData uri="http://schemas.openxmlformats.org/presentationml/2006/ole">
            <p:oleObj spid="_x0000_s1028" name="Формула" r:id="rId7" imgW="1282680" imgH="41904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/>
      <p:bldP spid="15" grpId="0"/>
      <p:bldP spid="1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mtClean="0"/>
              <a:t>Вероятность</a:t>
            </a:r>
          </a:p>
        </p:txBody>
      </p:sp>
      <p:sp>
        <p:nvSpPr>
          <p:cNvPr id="4103" name="Номер слайда 2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760C8CC8-C834-4792-849E-E35C1DC8C333}" type="slidenum">
              <a:rPr lang="ru-RU" smtClean="0"/>
              <a:pPr/>
              <a:t>8</a:t>
            </a:fld>
            <a:endParaRPr lang="ru-RU" smtClean="0"/>
          </a:p>
        </p:txBody>
      </p:sp>
      <p:grpSp>
        <p:nvGrpSpPr>
          <p:cNvPr id="2" name="Группа 6"/>
          <p:cNvGrpSpPr>
            <a:grpSpLocks/>
          </p:cNvGrpSpPr>
          <p:nvPr/>
        </p:nvGrpSpPr>
        <p:grpSpPr bwMode="auto">
          <a:xfrm>
            <a:off x="3108325" y="2159000"/>
            <a:ext cx="2419350" cy="711200"/>
            <a:chOff x="3108960" y="2098040"/>
            <a:chExt cx="2418080" cy="711200"/>
          </a:xfrm>
        </p:grpSpPr>
        <p:sp>
          <p:nvSpPr>
            <p:cNvPr id="6" name="Прямоугольник 5"/>
            <p:cNvSpPr/>
            <p:nvPr/>
          </p:nvSpPr>
          <p:spPr bwMode="auto">
            <a:xfrm>
              <a:off x="3108960" y="2098040"/>
              <a:ext cx="2418080" cy="711200"/>
            </a:xfrm>
            <a:prstGeom prst="rect">
              <a:avLst/>
            </a:prstGeom>
            <a:solidFill>
              <a:srgbClr val="FFFF99"/>
            </a:solidFill>
            <a:ln w="12700" cap="flat" cmpd="sng" algn="ctr">
              <a:noFill/>
              <a:prstDash val="solid"/>
              <a:round/>
              <a:headEnd type="none" w="med" len="med"/>
              <a:tailEnd type="triangle" w="lg" len="lg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graphicFrame>
          <p:nvGraphicFramePr>
            <p:cNvPr id="4101" name="Object 2"/>
            <p:cNvGraphicFramePr>
              <a:graphicFrameLocks noChangeAspect="1"/>
            </p:cNvGraphicFramePr>
            <p:nvPr/>
          </p:nvGraphicFramePr>
          <p:xfrm>
            <a:off x="3325813" y="2100263"/>
            <a:ext cx="1985962" cy="706437"/>
          </p:xfrm>
          <a:graphic>
            <a:graphicData uri="http://schemas.openxmlformats.org/presentationml/2006/ole">
              <p:oleObj spid="_x0000_s4101" name="Формула" r:id="rId3" imgW="571320" imgH="203040" progId="Equation.3">
                <p:embed/>
              </p:oleObj>
            </a:graphicData>
          </a:graphic>
        </p:graphicFrame>
      </p:grpSp>
      <p:sp>
        <p:nvSpPr>
          <p:cNvPr id="5" name="Прямоугольник 4"/>
          <p:cNvSpPr/>
          <p:nvPr/>
        </p:nvSpPr>
        <p:spPr>
          <a:xfrm>
            <a:off x="365125" y="857250"/>
            <a:ext cx="8432800" cy="1200150"/>
          </a:xfrm>
          <a:prstGeom prst="rect">
            <a:avLst/>
          </a:prstGeom>
          <a:solidFill>
            <a:srgbClr val="E6E6FF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spAutoFit/>
          </a:bodyPr>
          <a:lstStyle/>
          <a:p>
            <a:pPr marL="358775" indent="-358775">
              <a:defRPr/>
            </a:pPr>
            <a:r>
              <a:rPr lang="ru-RU" sz="2400" b="1" dirty="0">
                <a:latin typeface="Arial" pitchFamily="34" charset="0"/>
              </a:rPr>
              <a:t>Вероятность события</a:t>
            </a:r>
            <a:r>
              <a:rPr lang="ru-RU" sz="2400" dirty="0">
                <a:latin typeface="Arial" pitchFamily="34" charset="0"/>
              </a:rPr>
              <a:t> – число от 0 до 1, показывающее, как часто случается это событие в большой серии одинаковых опытов.</a:t>
            </a:r>
          </a:p>
        </p:txBody>
      </p:sp>
      <p:grpSp>
        <p:nvGrpSpPr>
          <p:cNvPr id="3" name="Group 21"/>
          <p:cNvGrpSpPr>
            <a:grpSpLocks/>
          </p:cNvGrpSpPr>
          <p:nvPr/>
        </p:nvGrpSpPr>
        <p:grpSpPr bwMode="auto">
          <a:xfrm>
            <a:off x="7313613" y="3813175"/>
            <a:ext cx="1384300" cy="666750"/>
            <a:chOff x="4014" y="1344"/>
            <a:chExt cx="1134" cy="546"/>
          </a:xfrm>
        </p:grpSpPr>
        <p:pic>
          <p:nvPicPr>
            <p:cNvPr id="4110" name="Picture 18"/>
            <p:cNvPicPr>
              <a:picLocks noChangeAspect="1" noChangeArrowheads="1"/>
            </p:cNvPicPr>
            <p:nvPr/>
          </p:nvPicPr>
          <p:blipFill>
            <a:blip r:embed="rId4">
              <a:clrChange>
                <a:clrFrom>
                  <a:srgbClr val="FFF8E6"/>
                </a:clrFrom>
                <a:clrTo>
                  <a:srgbClr val="FFF8E6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4014" y="1344"/>
              <a:ext cx="544" cy="54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111" name="Picture 19"/>
            <p:cNvPicPr>
              <a:picLocks noChangeAspect="1" noChangeArrowheads="1"/>
            </p:cNvPicPr>
            <p:nvPr/>
          </p:nvPicPr>
          <p:blipFill>
            <a:blip r:embed="rId5">
              <a:clrChange>
                <a:clrFrom>
                  <a:srgbClr val="FFF8E6"/>
                </a:clrFrom>
                <a:clrTo>
                  <a:srgbClr val="FFF8E6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4604" y="1344"/>
              <a:ext cx="544" cy="5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2316163" y="2971800"/>
            <a:ext cx="5049837" cy="2493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/>
              <a:t>событие </a:t>
            </a:r>
            <a:r>
              <a:rPr lang="ru-RU" sz="2400" b="1">
                <a:solidFill>
                  <a:srgbClr val="FF0000"/>
                </a:solidFill>
              </a:rPr>
              <a:t>никогда</a:t>
            </a:r>
            <a:r>
              <a:rPr lang="ru-RU" sz="2400"/>
              <a:t> не происходит </a:t>
            </a:r>
            <a:br>
              <a:rPr lang="ru-RU" sz="2400"/>
            </a:br>
            <a:r>
              <a:rPr lang="ru-RU" sz="2400"/>
              <a:t>(нет неопределенности)</a:t>
            </a:r>
          </a:p>
          <a:p>
            <a:pPr>
              <a:spcBef>
                <a:spcPct val="25000"/>
              </a:spcBef>
            </a:pPr>
            <a:r>
              <a:rPr lang="ru-RU" sz="2400"/>
              <a:t>событие происходит</a:t>
            </a:r>
            <a:r>
              <a:rPr lang="en-US" sz="2400"/>
              <a:t> </a:t>
            </a:r>
            <a:r>
              <a:rPr lang="ru-RU" sz="2400"/>
              <a:t>в половине </a:t>
            </a:r>
            <a:br>
              <a:rPr lang="ru-RU" sz="2400"/>
            </a:br>
            <a:r>
              <a:rPr lang="ru-RU" sz="2400"/>
              <a:t>случаев (</a:t>
            </a:r>
            <a:r>
              <a:rPr lang="ru-RU" sz="2400">
                <a:solidFill>
                  <a:schemeClr val="accent2"/>
                </a:solidFill>
              </a:rPr>
              <a:t>есть неопределенность</a:t>
            </a:r>
            <a:r>
              <a:rPr lang="ru-RU" sz="2400"/>
              <a:t>)</a:t>
            </a:r>
          </a:p>
          <a:p>
            <a:pPr>
              <a:spcBef>
                <a:spcPct val="25000"/>
              </a:spcBef>
            </a:pPr>
            <a:r>
              <a:rPr lang="ru-RU" sz="2400"/>
              <a:t>событие происходит </a:t>
            </a:r>
            <a:r>
              <a:rPr lang="ru-RU" sz="2400" b="1">
                <a:solidFill>
                  <a:srgbClr val="008000"/>
                </a:solidFill>
              </a:rPr>
              <a:t>всегда</a:t>
            </a:r>
            <a:r>
              <a:rPr lang="ru-RU" sz="2400"/>
              <a:t> </a:t>
            </a:r>
            <a:br>
              <a:rPr lang="ru-RU" sz="2400"/>
            </a:br>
            <a:r>
              <a:rPr lang="ru-RU" sz="2400"/>
              <a:t>(нет неопределенности)</a:t>
            </a:r>
          </a:p>
        </p:txBody>
      </p:sp>
      <p:graphicFrame>
        <p:nvGraphicFramePr>
          <p:cNvPr id="15" name="Object 4"/>
          <p:cNvGraphicFramePr>
            <a:graphicFrameLocks noChangeAspect="1"/>
          </p:cNvGraphicFramePr>
          <p:nvPr/>
        </p:nvGraphicFramePr>
        <p:xfrm>
          <a:off x="660400" y="2982913"/>
          <a:ext cx="1279525" cy="706437"/>
        </p:xfrm>
        <a:graphic>
          <a:graphicData uri="http://schemas.openxmlformats.org/presentationml/2006/ole">
            <p:oleObj spid="_x0000_s4098" name="Формула" r:id="rId6" imgW="368280" imgH="203040" progId="Equation.3">
              <p:embed/>
            </p:oleObj>
          </a:graphicData>
        </a:graphic>
      </p:graphicFrame>
      <p:graphicFrame>
        <p:nvGraphicFramePr>
          <p:cNvPr id="16" name="Object 4"/>
          <p:cNvGraphicFramePr>
            <a:graphicFrameLocks noChangeAspect="1"/>
          </p:cNvGraphicFramePr>
          <p:nvPr/>
        </p:nvGraphicFramePr>
        <p:xfrm>
          <a:off x="461963" y="3897313"/>
          <a:ext cx="1676400" cy="706437"/>
        </p:xfrm>
        <a:graphic>
          <a:graphicData uri="http://schemas.openxmlformats.org/presentationml/2006/ole">
            <p:oleObj spid="_x0000_s4099" name="Формула" r:id="rId7" imgW="482400" imgH="203040" progId="Equation.3">
              <p:embed/>
            </p:oleObj>
          </a:graphicData>
        </a:graphic>
      </p:graphicFrame>
      <p:graphicFrame>
        <p:nvGraphicFramePr>
          <p:cNvPr id="17" name="Object 6"/>
          <p:cNvGraphicFramePr>
            <a:graphicFrameLocks noChangeAspect="1"/>
          </p:cNvGraphicFramePr>
          <p:nvPr/>
        </p:nvGraphicFramePr>
        <p:xfrm>
          <a:off x="703263" y="4700588"/>
          <a:ext cx="1192212" cy="706437"/>
        </p:xfrm>
        <a:graphic>
          <a:graphicData uri="http://schemas.openxmlformats.org/presentationml/2006/ole">
            <p:oleObj spid="_x0000_s4100" name="Формула" r:id="rId8" imgW="342720" imgH="203040" progId="Equation.3">
              <p:embed/>
            </p:oleObj>
          </a:graphicData>
        </a:graphic>
      </p:graphicFrame>
      <p:sp>
        <p:nvSpPr>
          <p:cNvPr id="18" name="Скругленная прямоугольная выноска 17"/>
          <p:cNvSpPr/>
          <p:nvPr/>
        </p:nvSpPr>
        <p:spPr>
          <a:xfrm>
            <a:off x="6319838" y="5324475"/>
            <a:ext cx="1554162" cy="538163"/>
          </a:xfrm>
          <a:prstGeom prst="wedgeRoundRectCallout">
            <a:avLst>
              <a:gd name="adj1" fmla="val -84746"/>
              <a:gd name="adj2" fmla="val -61584"/>
              <a:gd name="adj3" fmla="val 16667"/>
            </a:avLst>
          </a:prstGeom>
          <a:solidFill>
            <a:srgbClr val="E6E6FF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>
            <a:spAutoFit/>
          </a:bodyPr>
          <a:lstStyle/>
          <a:p>
            <a:pPr algn="ctr">
              <a:lnSpc>
                <a:spcPct val="80000"/>
              </a:lnSpc>
              <a:defRPr/>
            </a:pPr>
            <a:r>
              <a:rPr lang="en-US" sz="3200" i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x</a:t>
            </a:r>
            <a:r>
              <a:rPr lang="en-US" sz="3200" i="1" baseline="300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sz="3200" i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Symbol"/>
              </a:rPr>
              <a:t> 0</a:t>
            </a:r>
            <a:endParaRPr lang="ru-RU" sz="3200" baseline="30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Скругленная прямоугольная выноска 18"/>
          <p:cNvSpPr/>
          <p:nvPr/>
        </p:nvSpPr>
        <p:spPr>
          <a:xfrm>
            <a:off x="6319838" y="2389188"/>
            <a:ext cx="1554162" cy="538162"/>
          </a:xfrm>
          <a:prstGeom prst="wedgeRoundRectCallout">
            <a:avLst>
              <a:gd name="adj1" fmla="val -81478"/>
              <a:gd name="adj2" fmla="val 80046"/>
              <a:gd name="adj3" fmla="val 16667"/>
            </a:avLst>
          </a:prstGeom>
          <a:solidFill>
            <a:srgbClr val="E6E6FF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>
            <a:spAutoFit/>
          </a:bodyPr>
          <a:lstStyle/>
          <a:p>
            <a:pPr algn="ctr">
              <a:lnSpc>
                <a:spcPct val="80000"/>
              </a:lnSpc>
              <a:defRPr/>
            </a:pPr>
            <a:r>
              <a:rPr lang="en-US" sz="3200" i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x</a:t>
            </a:r>
            <a:r>
              <a:rPr lang="en-US" sz="3200" i="1" baseline="300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sz="3200" i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Symbol"/>
              </a:rPr>
              <a:t>&lt; 0</a:t>
            </a:r>
            <a:endParaRPr lang="ru-RU" sz="3200" baseline="30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500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2" grpId="0" build="p"/>
      <p:bldP spid="18" grpId="0" animBg="1"/>
      <p:bldP spid="19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864100" y="3517900"/>
            <a:ext cx="909638" cy="993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30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mtClean="0"/>
              <a:t>Вероятность</a:t>
            </a:r>
          </a:p>
        </p:txBody>
      </p:sp>
      <p:sp>
        <p:nvSpPr>
          <p:cNvPr id="5131" name="Номер слайда 2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2D085693-1DCB-47C8-89BD-9B83A3391CA8}" type="slidenum">
              <a:rPr lang="ru-RU" smtClean="0"/>
              <a:pPr/>
              <a:t>9</a:t>
            </a:fld>
            <a:endParaRPr lang="ru-RU" smtClean="0"/>
          </a:p>
        </p:txBody>
      </p:sp>
      <p:sp>
        <p:nvSpPr>
          <p:cNvPr id="4" name="Прямоугольник 3"/>
          <p:cNvSpPr/>
          <p:nvPr/>
        </p:nvSpPr>
        <p:spPr>
          <a:xfrm>
            <a:off x="374650" y="898525"/>
            <a:ext cx="5430838" cy="8032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indent="-342900">
              <a:lnSpc>
                <a:spcPct val="65000"/>
              </a:lnSpc>
              <a:tabLst>
                <a:tab pos="722313" algn="l"/>
              </a:tabLst>
              <a:defRPr/>
            </a:pPr>
            <a:r>
              <a:rPr lang="en-US" sz="2800" i="1" kern="0" dirty="0">
                <a:solidFill>
                  <a:srgbClr val="000000"/>
                </a:solidFill>
                <a:latin typeface="Times New Roman" pitchFamily="18" charset="0"/>
              </a:rPr>
              <a:t>N </a:t>
            </a:r>
            <a:r>
              <a:rPr lang="ru-RU" sz="2800" i="1" kern="0" dirty="0">
                <a:solidFill>
                  <a:srgbClr val="000000"/>
                </a:solidFill>
                <a:latin typeface="Times New Roman" pitchFamily="18" charset="0"/>
              </a:rPr>
              <a:t>	</a:t>
            </a:r>
            <a:r>
              <a:rPr lang="en-US" sz="2400" kern="0" dirty="0">
                <a:solidFill>
                  <a:srgbClr val="000000"/>
                </a:solidFill>
                <a:latin typeface="Arial"/>
              </a:rPr>
              <a:t>– </a:t>
            </a:r>
            <a:r>
              <a:rPr lang="ru-RU" sz="2400" kern="0" dirty="0">
                <a:solidFill>
                  <a:srgbClr val="000000"/>
                </a:solidFill>
                <a:latin typeface="Arial"/>
              </a:rPr>
              <a:t>количество испытаний</a:t>
            </a:r>
          </a:p>
          <a:p>
            <a:pPr marL="342900" indent="-342900">
              <a:tabLst>
                <a:tab pos="722313" algn="l"/>
              </a:tabLst>
              <a:defRPr/>
            </a:pPr>
            <a:r>
              <a:rPr lang="en-US" sz="2800" i="1" kern="0" dirty="0">
                <a:solidFill>
                  <a:srgbClr val="000000"/>
                </a:solidFill>
                <a:latin typeface="Times New Roman" pitchFamily="18" charset="0"/>
              </a:rPr>
              <a:t>m</a:t>
            </a:r>
            <a:r>
              <a:rPr lang="ru-RU" sz="2800" i="1" kern="0" dirty="0">
                <a:solidFill>
                  <a:srgbClr val="000000"/>
                </a:solidFill>
                <a:latin typeface="Times New Roman" pitchFamily="18" charset="0"/>
              </a:rPr>
              <a:t>	</a:t>
            </a:r>
            <a:r>
              <a:rPr lang="en-US" sz="2400" kern="0" dirty="0">
                <a:solidFill>
                  <a:srgbClr val="000000"/>
                </a:solidFill>
                <a:latin typeface="Arial"/>
              </a:rPr>
              <a:t>– </a:t>
            </a:r>
            <a:r>
              <a:rPr lang="ru-RU" sz="2400" kern="0" dirty="0">
                <a:solidFill>
                  <a:srgbClr val="000000"/>
                </a:solidFill>
                <a:latin typeface="Arial"/>
              </a:rPr>
              <a:t>сколько раз произошло событие</a:t>
            </a:r>
          </a:p>
        </p:txBody>
      </p:sp>
      <p:grpSp>
        <p:nvGrpSpPr>
          <p:cNvPr id="2" name="Группа 4"/>
          <p:cNvGrpSpPr>
            <a:grpSpLocks/>
          </p:cNvGrpSpPr>
          <p:nvPr/>
        </p:nvGrpSpPr>
        <p:grpSpPr bwMode="auto">
          <a:xfrm>
            <a:off x="3463925" y="1714488"/>
            <a:ext cx="1708150" cy="1566875"/>
            <a:chOff x="3464560" y="1653196"/>
            <a:chExt cx="1706880" cy="1567524"/>
          </a:xfrm>
        </p:grpSpPr>
        <p:sp>
          <p:nvSpPr>
            <p:cNvPr id="6" name="Прямоугольник 5"/>
            <p:cNvSpPr/>
            <p:nvPr/>
          </p:nvSpPr>
          <p:spPr bwMode="auto">
            <a:xfrm>
              <a:off x="3464560" y="1686560"/>
              <a:ext cx="1706880" cy="1534160"/>
            </a:xfrm>
            <a:prstGeom prst="rect">
              <a:avLst/>
            </a:prstGeom>
            <a:solidFill>
              <a:srgbClr val="FFFF99"/>
            </a:solidFill>
            <a:ln w="12700" cap="flat" cmpd="sng" algn="ctr">
              <a:noFill/>
              <a:prstDash val="solid"/>
              <a:round/>
              <a:headEnd type="none" w="med" len="med"/>
              <a:tailEnd type="triangle" w="lg" len="lg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graphicFrame>
          <p:nvGraphicFramePr>
            <p:cNvPr id="5128" name="Object 2"/>
            <p:cNvGraphicFramePr>
              <a:graphicFrameLocks noChangeAspect="1"/>
            </p:cNvGraphicFramePr>
            <p:nvPr/>
          </p:nvGraphicFramePr>
          <p:xfrm>
            <a:off x="3524250" y="1653196"/>
            <a:ext cx="1589088" cy="1484658"/>
          </p:xfrm>
          <a:graphic>
            <a:graphicData uri="http://schemas.openxmlformats.org/presentationml/2006/ole">
              <p:oleObj spid="_x0000_s2056" name="Формула" r:id="rId4" imgW="457200" imgH="393480" progId="Equation.3">
                <p:embed/>
              </p:oleObj>
            </a:graphicData>
          </a:graphic>
        </p:graphicFrame>
      </p:grpSp>
      <p:pic>
        <p:nvPicPr>
          <p:cNvPr id="102403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61938" y="3530600"/>
            <a:ext cx="909637" cy="993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Прямоугольник 8"/>
          <p:cNvSpPr/>
          <p:nvPr/>
        </p:nvSpPr>
        <p:spPr>
          <a:xfrm>
            <a:off x="904875" y="3616325"/>
            <a:ext cx="1706563" cy="461963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>
              <a:defRPr/>
            </a:pPr>
            <a:r>
              <a:rPr lang="ru-RU" sz="2400" kern="0" dirty="0">
                <a:solidFill>
                  <a:srgbClr val="000000"/>
                </a:solidFill>
                <a:latin typeface="Arial"/>
              </a:rPr>
              <a:t>ровно 2:</a:t>
            </a:r>
            <a:endParaRPr lang="ru-RU" dirty="0">
              <a:latin typeface="Arial" pitchFamily="34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904875" y="4535488"/>
            <a:ext cx="1706563" cy="461962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>
              <a:defRPr/>
            </a:pPr>
            <a:r>
              <a:rPr lang="ru-RU" sz="2400" kern="0" dirty="0">
                <a:solidFill>
                  <a:srgbClr val="000000"/>
                </a:solidFill>
                <a:latin typeface="Arial"/>
              </a:rPr>
              <a:t>чётное:</a:t>
            </a:r>
            <a:endParaRPr lang="ru-RU" dirty="0">
              <a:latin typeface="Arial" pitchFamily="34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955675" y="5456238"/>
            <a:ext cx="1655763" cy="460375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>
              <a:defRPr/>
            </a:pPr>
            <a:r>
              <a:rPr lang="ru-RU" sz="2400" kern="0" dirty="0">
                <a:solidFill>
                  <a:srgbClr val="000000"/>
                </a:solidFill>
                <a:latin typeface="Arial"/>
              </a:rPr>
              <a:t>меньше</a:t>
            </a:r>
            <a:r>
              <a:rPr lang="en-US" sz="2400" kern="0" dirty="0">
                <a:solidFill>
                  <a:srgbClr val="000000"/>
                </a:solidFill>
                <a:latin typeface="Arial"/>
              </a:rPr>
              <a:t> 3</a:t>
            </a:r>
            <a:r>
              <a:rPr lang="ru-RU" sz="2400" kern="0" dirty="0">
                <a:solidFill>
                  <a:srgbClr val="000000"/>
                </a:solidFill>
                <a:latin typeface="Arial"/>
              </a:rPr>
              <a:t>:</a:t>
            </a:r>
            <a:endParaRPr lang="ru-RU" dirty="0">
              <a:latin typeface="Arial" pitchFamily="34" charset="0"/>
            </a:endParaRPr>
          </a:p>
        </p:txBody>
      </p:sp>
      <p:graphicFrame>
        <p:nvGraphicFramePr>
          <p:cNvPr id="12" name="Object 4"/>
          <p:cNvGraphicFramePr>
            <a:graphicFrameLocks noChangeAspect="1"/>
          </p:cNvGraphicFramePr>
          <p:nvPr/>
        </p:nvGraphicFramePr>
        <p:xfrm>
          <a:off x="2943225" y="3424238"/>
          <a:ext cx="831850" cy="833437"/>
        </p:xfrm>
        <a:graphic>
          <a:graphicData uri="http://schemas.openxmlformats.org/presentationml/2006/ole">
            <p:oleObj spid="_x0000_s2050" name="Формула" r:id="rId5" imgW="393480" imgH="393480" progId="Equation.3">
              <p:embed/>
            </p:oleObj>
          </a:graphicData>
        </a:graphic>
      </p:graphicFrame>
      <p:graphicFrame>
        <p:nvGraphicFramePr>
          <p:cNvPr id="13" name="Object 4"/>
          <p:cNvGraphicFramePr>
            <a:graphicFrameLocks noChangeAspect="1"/>
          </p:cNvGraphicFramePr>
          <p:nvPr/>
        </p:nvGraphicFramePr>
        <p:xfrm>
          <a:off x="2674938" y="4314825"/>
          <a:ext cx="1368425" cy="831850"/>
        </p:xfrm>
        <a:graphic>
          <a:graphicData uri="http://schemas.openxmlformats.org/presentationml/2006/ole">
            <p:oleObj spid="_x0000_s2051" name="Формула" r:id="rId6" imgW="647640" imgH="393480" progId="Equation.3">
              <p:embed/>
            </p:oleObj>
          </a:graphicData>
        </a:graphic>
      </p:graphicFrame>
      <p:graphicFrame>
        <p:nvGraphicFramePr>
          <p:cNvPr id="14" name="Object 6"/>
          <p:cNvGraphicFramePr>
            <a:graphicFrameLocks noChangeAspect="1"/>
          </p:cNvGraphicFramePr>
          <p:nvPr/>
        </p:nvGraphicFramePr>
        <p:xfrm>
          <a:off x="2674938" y="5203825"/>
          <a:ext cx="1368425" cy="831850"/>
        </p:xfrm>
        <a:graphic>
          <a:graphicData uri="http://schemas.openxmlformats.org/presentationml/2006/ole">
            <p:oleObj spid="_x0000_s2052" name="Формула" r:id="rId7" imgW="647640" imgH="393480" progId="Equation.3">
              <p:embed/>
            </p:oleObj>
          </a:graphicData>
        </a:graphic>
      </p:graphicFrame>
      <p:sp>
        <p:nvSpPr>
          <p:cNvPr id="17" name="Прямоугольник 16"/>
          <p:cNvSpPr/>
          <p:nvPr/>
        </p:nvSpPr>
        <p:spPr>
          <a:xfrm>
            <a:off x="6096000" y="3616325"/>
            <a:ext cx="995363" cy="461963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>
              <a:defRPr/>
            </a:pPr>
            <a:r>
              <a:rPr lang="ru-RU" sz="2400" kern="0" dirty="0">
                <a:solidFill>
                  <a:srgbClr val="000000"/>
                </a:solidFill>
                <a:latin typeface="Arial"/>
              </a:rPr>
              <a:t>2 и 2:</a:t>
            </a:r>
            <a:endParaRPr lang="ru-RU" dirty="0">
              <a:latin typeface="Arial" pitchFamily="34" charset="0"/>
            </a:endParaRPr>
          </a:p>
        </p:txBody>
      </p:sp>
      <p:graphicFrame>
        <p:nvGraphicFramePr>
          <p:cNvPr id="18" name="Object 7"/>
          <p:cNvGraphicFramePr>
            <a:graphicFrameLocks noChangeAspect="1"/>
          </p:cNvGraphicFramePr>
          <p:nvPr/>
        </p:nvGraphicFramePr>
        <p:xfrm>
          <a:off x="7532688" y="3424238"/>
          <a:ext cx="993775" cy="833437"/>
        </p:xfrm>
        <a:graphic>
          <a:graphicData uri="http://schemas.openxmlformats.org/presentationml/2006/ole">
            <p:oleObj spid="_x0000_s2053" name="Формула" r:id="rId8" imgW="469800" imgH="393480" progId="Equation.3">
              <p:embed/>
            </p:oleObj>
          </a:graphicData>
        </a:graphic>
      </p:graphicFrame>
      <p:sp>
        <p:nvSpPr>
          <p:cNvPr id="20" name="Прямоугольник 19"/>
          <p:cNvSpPr/>
          <p:nvPr/>
        </p:nvSpPr>
        <p:spPr>
          <a:xfrm>
            <a:off x="5384800" y="4535488"/>
            <a:ext cx="1706563" cy="461962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>
              <a:defRPr/>
            </a:pPr>
            <a:r>
              <a:rPr lang="en-US" sz="2400" kern="0" dirty="0">
                <a:solidFill>
                  <a:srgbClr val="000000"/>
                </a:solidFill>
                <a:latin typeface="Arial"/>
              </a:rPr>
              <a:t>2 </a:t>
            </a:r>
            <a:r>
              <a:rPr lang="ru-RU" sz="2400" kern="0" dirty="0">
                <a:solidFill>
                  <a:srgbClr val="000000"/>
                </a:solidFill>
                <a:latin typeface="Arial"/>
              </a:rPr>
              <a:t>чётных:</a:t>
            </a:r>
            <a:endParaRPr lang="ru-RU" dirty="0">
              <a:latin typeface="Arial" pitchFamily="34" charset="0"/>
            </a:endParaRPr>
          </a:p>
        </p:txBody>
      </p:sp>
      <p:graphicFrame>
        <p:nvGraphicFramePr>
          <p:cNvPr id="22" name="Object 9"/>
          <p:cNvGraphicFramePr>
            <a:graphicFrameLocks noChangeAspect="1"/>
          </p:cNvGraphicFramePr>
          <p:nvPr/>
        </p:nvGraphicFramePr>
        <p:xfrm>
          <a:off x="7197725" y="4314825"/>
          <a:ext cx="1663700" cy="831850"/>
        </p:xfrm>
        <a:graphic>
          <a:graphicData uri="http://schemas.openxmlformats.org/presentationml/2006/ole">
            <p:oleObj spid="_x0000_s2054" name="Формула" r:id="rId9" imgW="787320" imgH="393480" progId="Equation.3">
              <p:embed/>
            </p:oleObj>
          </a:graphicData>
        </a:graphic>
      </p:graphicFrame>
      <p:sp>
        <p:nvSpPr>
          <p:cNvPr id="23" name="Прямоугольник 22"/>
          <p:cNvSpPr/>
          <p:nvPr/>
        </p:nvSpPr>
        <p:spPr>
          <a:xfrm>
            <a:off x="4826000" y="5456238"/>
            <a:ext cx="2265363" cy="460375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>
              <a:defRPr/>
            </a:pPr>
            <a:r>
              <a:rPr lang="ru-RU" sz="2400" kern="0" dirty="0">
                <a:solidFill>
                  <a:srgbClr val="000000"/>
                </a:solidFill>
                <a:latin typeface="Arial"/>
              </a:rPr>
              <a:t>оба меньше</a:t>
            </a:r>
            <a:r>
              <a:rPr lang="en-US" sz="2400" kern="0" dirty="0">
                <a:solidFill>
                  <a:srgbClr val="000000"/>
                </a:solidFill>
                <a:latin typeface="Arial"/>
              </a:rPr>
              <a:t> 3</a:t>
            </a:r>
            <a:r>
              <a:rPr lang="ru-RU" sz="2400" kern="0" dirty="0">
                <a:solidFill>
                  <a:srgbClr val="000000"/>
                </a:solidFill>
                <a:latin typeface="Arial"/>
              </a:rPr>
              <a:t>:</a:t>
            </a:r>
            <a:endParaRPr lang="ru-RU" dirty="0">
              <a:latin typeface="Arial" pitchFamily="34" charset="0"/>
            </a:endParaRPr>
          </a:p>
        </p:txBody>
      </p:sp>
      <p:pic>
        <p:nvPicPr>
          <p:cNvPr id="102411" name="Picture 11"/>
          <p:cNvPicPr>
            <a:picLocks noChangeAspect="1" noChangeArrowheads="1"/>
          </p:cNvPicPr>
          <p:nvPr/>
        </p:nvPicPr>
        <p:blipFill>
          <a:blip r:embed="rId10">
            <a:clrChange>
              <a:clrFrom>
                <a:srgbClr val="E5E5E5"/>
              </a:clrFrom>
              <a:clrTo>
                <a:srgbClr val="E5E5E5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359275" y="3952875"/>
            <a:ext cx="1112838" cy="1025525"/>
          </a:xfrm>
          <a:prstGeom prst="rect">
            <a:avLst/>
          </a:prstGeom>
          <a:noFill/>
          <a:ln w="12700">
            <a:noFill/>
            <a:miter lim="800000"/>
            <a:headEnd/>
            <a:tailEnd type="none" w="lg" len="lg"/>
          </a:ln>
        </p:spPr>
      </p:pic>
      <p:graphicFrame>
        <p:nvGraphicFramePr>
          <p:cNvPr id="26" name="Object 8"/>
          <p:cNvGraphicFramePr>
            <a:graphicFrameLocks noChangeAspect="1"/>
          </p:cNvGraphicFramePr>
          <p:nvPr/>
        </p:nvGraphicFramePr>
        <p:xfrm>
          <a:off x="7264400" y="5203825"/>
          <a:ext cx="1530350" cy="831850"/>
        </p:xfrm>
        <a:graphic>
          <a:graphicData uri="http://schemas.openxmlformats.org/presentationml/2006/ole">
            <p:oleObj spid="_x0000_s2055" name="Формула" r:id="rId11" imgW="723600" imgH="39348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024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4" dur="500"/>
                                        <p:tgtEl>
                                          <p:spTgt spid="1024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9" grpId="0"/>
      <p:bldP spid="10" grpId="0"/>
      <p:bldP spid="11" grpId="0"/>
      <p:bldP spid="17" grpId="0"/>
      <p:bldP spid="20" grpId="0"/>
      <p:bldP spid="2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mtClean="0"/>
              <a:t>Связь с формулой Хартли</a:t>
            </a:r>
          </a:p>
        </p:txBody>
      </p:sp>
      <p:sp>
        <p:nvSpPr>
          <p:cNvPr id="9223" name="Номер слайда 2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E9674662-F6BC-4E79-9EC2-80D27DD586EA}" type="slidenum">
              <a:rPr lang="ru-RU" smtClean="0"/>
              <a:pPr/>
              <a:t>10</a:t>
            </a:fld>
            <a:endParaRPr lang="ru-RU" smtClean="0"/>
          </a:p>
        </p:txBody>
      </p:sp>
      <p:sp>
        <p:nvSpPr>
          <p:cNvPr id="4" name="Прямоугольник 3"/>
          <p:cNvSpPr/>
          <p:nvPr/>
        </p:nvSpPr>
        <p:spPr>
          <a:xfrm>
            <a:off x="374650" y="1203325"/>
            <a:ext cx="4202113" cy="3873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indent="-342900">
              <a:lnSpc>
                <a:spcPct val="65000"/>
              </a:lnSpc>
              <a:tabLst>
                <a:tab pos="722313" algn="l"/>
              </a:tabLst>
              <a:defRPr/>
            </a:pPr>
            <a:r>
              <a:rPr lang="en-US" sz="2800" i="1" kern="0" dirty="0">
                <a:solidFill>
                  <a:srgbClr val="000000"/>
                </a:solidFill>
                <a:latin typeface="Times New Roman" pitchFamily="18" charset="0"/>
              </a:rPr>
              <a:t>N </a:t>
            </a:r>
            <a:r>
              <a:rPr lang="ru-RU" sz="2800" i="1" kern="0" dirty="0">
                <a:solidFill>
                  <a:srgbClr val="000000"/>
                </a:solidFill>
                <a:latin typeface="Times New Roman" pitchFamily="18" charset="0"/>
              </a:rPr>
              <a:t>	</a:t>
            </a:r>
            <a:r>
              <a:rPr lang="ru-RU" sz="2400" kern="0" dirty="0">
                <a:solidFill>
                  <a:srgbClr val="000000"/>
                </a:solidFill>
                <a:latin typeface="Arial"/>
              </a:rPr>
              <a:t>равновероятных событий</a:t>
            </a:r>
          </a:p>
        </p:txBody>
      </p:sp>
      <p:graphicFrame>
        <p:nvGraphicFramePr>
          <p:cNvPr id="106498" name="Object 2"/>
          <p:cNvGraphicFramePr>
            <a:graphicFrameLocks noChangeAspect="1"/>
          </p:cNvGraphicFramePr>
          <p:nvPr/>
        </p:nvGraphicFramePr>
        <p:xfrm>
          <a:off x="4535488" y="869950"/>
          <a:ext cx="1635125" cy="955675"/>
        </p:xfrm>
        <a:graphic>
          <a:graphicData uri="http://schemas.openxmlformats.org/presentationml/2006/ole">
            <p:oleObj spid="_x0000_s3074" name="Формула" r:id="rId3" imgW="672840" imgH="393480" progId="Equation.3">
              <p:embed/>
            </p:oleObj>
          </a:graphicData>
        </a:graphic>
      </p:graphicFrame>
      <p:graphicFrame>
        <p:nvGraphicFramePr>
          <p:cNvPr id="6" name="Object 3"/>
          <p:cNvGraphicFramePr>
            <a:graphicFrameLocks noChangeAspect="1"/>
          </p:cNvGraphicFramePr>
          <p:nvPr/>
        </p:nvGraphicFramePr>
        <p:xfrm>
          <a:off x="642910" y="1754188"/>
          <a:ext cx="3135340" cy="1016000"/>
        </p:xfrm>
        <a:graphic>
          <a:graphicData uri="http://schemas.openxmlformats.org/presentationml/2006/ole">
            <p:oleObj spid="_x0000_s3075" name="Формула" r:id="rId4" imgW="1244520" imgH="419040" progId="Equation.3">
              <p:embed/>
            </p:oleObj>
          </a:graphicData>
        </a:graphic>
      </p:graphicFrame>
      <p:sp>
        <p:nvSpPr>
          <p:cNvPr id="7" name="Скругленная прямоугольная выноска 6"/>
          <p:cNvSpPr/>
          <p:nvPr/>
        </p:nvSpPr>
        <p:spPr>
          <a:xfrm>
            <a:off x="4554538" y="2033588"/>
            <a:ext cx="3408362" cy="865187"/>
          </a:xfrm>
          <a:prstGeom prst="wedgeRoundRectCallout">
            <a:avLst>
              <a:gd name="adj1" fmla="val -73862"/>
              <a:gd name="adj2" fmla="val -30518"/>
              <a:gd name="adj3" fmla="val 16667"/>
            </a:avLst>
          </a:prstGeom>
          <a:solidFill>
            <a:srgbClr val="E6E6FF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>
            <a:spAutoFit/>
          </a:bodyPr>
          <a:lstStyle/>
          <a:p>
            <a:pPr algn="ctr">
              <a:lnSpc>
                <a:spcPct val="80000"/>
              </a:lnSpc>
              <a:defRPr/>
            </a:pPr>
            <a:r>
              <a:rPr lang="ru-RU" sz="2800" dirty="0">
                <a:solidFill>
                  <a:srgbClr val="000000"/>
                </a:solidFill>
                <a:latin typeface="+mn-lt"/>
                <a:cs typeface="Times New Roman" pitchFamily="18" charset="0"/>
              </a:rPr>
              <a:t>совпадает с </a:t>
            </a:r>
            <a:br>
              <a:rPr lang="ru-RU" sz="2800" dirty="0">
                <a:solidFill>
                  <a:srgbClr val="000000"/>
                </a:solidFill>
                <a:latin typeface="+mn-lt"/>
                <a:cs typeface="Times New Roman" pitchFamily="18" charset="0"/>
              </a:rPr>
            </a:br>
            <a:r>
              <a:rPr lang="ru-RU" sz="2800" dirty="0">
                <a:solidFill>
                  <a:srgbClr val="000000"/>
                </a:solidFill>
                <a:latin typeface="+mn-lt"/>
                <a:cs typeface="Times New Roman" pitchFamily="18" charset="0"/>
              </a:rPr>
              <a:t>формулой Хартли</a:t>
            </a:r>
            <a:endParaRPr lang="ru-RU" sz="2800" baseline="30000" dirty="0">
              <a:latin typeface="+mn-lt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374650" y="2943225"/>
            <a:ext cx="3989388" cy="3333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indent="-342900">
              <a:lnSpc>
                <a:spcPct val="65000"/>
              </a:lnSpc>
              <a:tabLst>
                <a:tab pos="722313" algn="l"/>
              </a:tabLst>
              <a:defRPr/>
            </a:pPr>
            <a:r>
              <a:rPr lang="ru-RU" sz="2400" kern="0" dirty="0">
                <a:solidFill>
                  <a:srgbClr val="000000"/>
                </a:solidFill>
                <a:latin typeface="Arial"/>
              </a:rPr>
              <a:t>Если вероятности разные:</a:t>
            </a:r>
          </a:p>
        </p:txBody>
      </p:sp>
      <p:pic>
        <p:nvPicPr>
          <p:cNvPr id="106500" name="Picture 4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46100" y="3384550"/>
            <a:ext cx="1819275" cy="2076450"/>
          </a:xfrm>
          <a:prstGeom prst="rect">
            <a:avLst/>
          </a:prstGeom>
          <a:noFill/>
          <a:ln w="12700">
            <a:noFill/>
            <a:miter lim="800000"/>
            <a:headEnd/>
            <a:tailEnd type="none" w="lg" len="lg"/>
          </a:ln>
        </p:spPr>
      </p:pic>
      <p:sp>
        <p:nvSpPr>
          <p:cNvPr id="10" name="Прямоугольник 9"/>
          <p:cNvSpPr/>
          <p:nvPr/>
        </p:nvSpPr>
        <p:spPr>
          <a:xfrm>
            <a:off x="2787650" y="3387725"/>
            <a:ext cx="5446713" cy="3333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indent="-342900">
              <a:lnSpc>
                <a:spcPct val="65000"/>
              </a:lnSpc>
              <a:tabLst>
                <a:tab pos="722313" algn="l"/>
              </a:tabLst>
              <a:defRPr/>
            </a:pPr>
            <a:r>
              <a:rPr lang="en-US" sz="2400" kern="0" dirty="0">
                <a:solidFill>
                  <a:srgbClr val="000000"/>
                </a:solidFill>
                <a:latin typeface="Arial"/>
                <a:cs typeface="Arial"/>
              </a:rPr>
              <a:t>«</a:t>
            </a:r>
            <a:r>
              <a:rPr lang="ru-RU" sz="2400" b="1" i="1" kern="0" dirty="0">
                <a:solidFill>
                  <a:srgbClr val="333399"/>
                </a:solidFill>
                <a:latin typeface="Arial"/>
                <a:cs typeface="Arial"/>
              </a:rPr>
              <a:t>Васе достался зелёный шарик</a:t>
            </a:r>
            <a:r>
              <a:rPr lang="en-US" sz="2400" kern="0" dirty="0">
                <a:solidFill>
                  <a:srgbClr val="000000"/>
                </a:solidFill>
                <a:latin typeface="Arial"/>
                <a:cs typeface="Arial"/>
              </a:rPr>
              <a:t>»</a:t>
            </a:r>
            <a:r>
              <a:rPr lang="ru-RU" sz="2400" kern="0" dirty="0">
                <a:solidFill>
                  <a:srgbClr val="000000"/>
                </a:solidFill>
                <a:latin typeface="Arial"/>
                <a:cs typeface="Arial"/>
              </a:rPr>
              <a:t>.</a:t>
            </a:r>
            <a:endParaRPr lang="ru-RU" sz="2400" kern="0" dirty="0">
              <a:solidFill>
                <a:srgbClr val="000000"/>
              </a:solidFill>
              <a:latin typeface="Arial"/>
            </a:endParaRPr>
          </a:p>
        </p:txBody>
      </p:sp>
      <p:graphicFrame>
        <p:nvGraphicFramePr>
          <p:cNvPr id="11" name="Object 5"/>
          <p:cNvGraphicFramePr>
            <a:graphicFrameLocks noChangeAspect="1"/>
          </p:cNvGraphicFramePr>
          <p:nvPr/>
        </p:nvGraphicFramePr>
        <p:xfrm>
          <a:off x="2800350" y="3994150"/>
          <a:ext cx="1573213" cy="955675"/>
        </p:xfrm>
        <a:graphic>
          <a:graphicData uri="http://schemas.openxmlformats.org/presentationml/2006/ole">
            <p:oleObj spid="_x0000_s3076" name="Формула" r:id="rId6" imgW="647640" imgH="393480" progId="Equation.3">
              <p:embed/>
            </p:oleObj>
          </a:graphicData>
        </a:graphic>
      </p:graphicFrame>
      <p:graphicFrame>
        <p:nvGraphicFramePr>
          <p:cNvPr id="12" name="Object 6"/>
          <p:cNvGraphicFramePr>
            <a:graphicFrameLocks noChangeAspect="1"/>
          </p:cNvGraphicFramePr>
          <p:nvPr/>
        </p:nvGraphicFramePr>
        <p:xfrm>
          <a:off x="4957763" y="3994150"/>
          <a:ext cx="3609975" cy="955675"/>
        </p:xfrm>
        <a:graphic>
          <a:graphicData uri="http://schemas.openxmlformats.org/presentationml/2006/ole">
            <p:oleObj spid="_x0000_s3077" name="Формула" r:id="rId7" imgW="1485720" imgH="39348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4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064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5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1065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7" grpId="0" animBg="1"/>
      <p:bldP spid="8" grpId="0"/>
      <p:bldP spid="10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3" name="Заголовок 5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Использовались материалы</a:t>
            </a:r>
          </a:p>
        </p:txBody>
      </p:sp>
      <p:sp>
        <p:nvSpPr>
          <p:cNvPr id="40962" name="Номер слайда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FCD25093-A8BF-40FF-BE95-A9638D9CD794}" type="slidenum">
              <a:rPr lang="ru-RU" smtClean="0">
                <a:latin typeface="Arial" pitchFamily="34" charset="0"/>
              </a:rPr>
              <a:pPr/>
              <a:t>11</a:t>
            </a:fld>
            <a:endParaRPr lang="ru-RU" smtClean="0">
              <a:latin typeface="Arial" pitchFamily="34" charset="0"/>
            </a:endParaRPr>
          </a:p>
        </p:txBody>
      </p:sp>
      <p:sp>
        <p:nvSpPr>
          <p:cNvPr id="40964" name="Line 2"/>
          <p:cNvSpPr>
            <a:spLocks noChangeShapeType="1"/>
          </p:cNvSpPr>
          <p:nvPr/>
        </p:nvSpPr>
        <p:spPr bwMode="auto">
          <a:xfrm>
            <a:off x="376238" y="795338"/>
            <a:ext cx="8464550" cy="0"/>
          </a:xfrm>
          <a:prstGeom prst="line">
            <a:avLst/>
          </a:prstGeom>
          <a:noFill/>
          <a:ln w="38100">
            <a:solidFill>
              <a:srgbClr val="000080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40965" name="Прямоугольник 4"/>
          <p:cNvSpPr>
            <a:spLocks noChangeArrowheads="1"/>
          </p:cNvSpPr>
          <p:nvPr/>
        </p:nvSpPr>
        <p:spPr bwMode="auto">
          <a:xfrm>
            <a:off x="161925" y="1676400"/>
            <a:ext cx="8820150" cy="3846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800" b="1">
                <a:solidFill>
                  <a:srgbClr val="000000"/>
                </a:solidFill>
              </a:rPr>
              <a:t>ПОЛЯКОВ Константин Юрьевич</a:t>
            </a:r>
          </a:p>
          <a:p>
            <a:pPr algn="ctr"/>
            <a:r>
              <a:rPr lang="ru-RU" sz="2800">
                <a:solidFill>
                  <a:srgbClr val="000000"/>
                </a:solidFill>
              </a:rPr>
              <a:t>д.т.н., учитель информатики</a:t>
            </a:r>
            <a:endParaRPr lang="en-US" sz="2800">
              <a:solidFill>
                <a:srgbClr val="000000"/>
              </a:solidFill>
            </a:endParaRPr>
          </a:p>
          <a:p>
            <a:pPr algn="ctr"/>
            <a:r>
              <a:rPr lang="ru-RU" sz="2800">
                <a:solidFill>
                  <a:srgbClr val="000000"/>
                </a:solidFill>
              </a:rPr>
              <a:t>ГБОУ СОШ № 163, г. Санкт-Петербург</a:t>
            </a:r>
          </a:p>
          <a:p>
            <a:pPr algn="ctr"/>
            <a:r>
              <a:rPr lang="en-US" sz="2800">
                <a:solidFill>
                  <a:srgbClr val="000000"/>
                </a:solidFill>
                <a:hlinkClick r:id="rId3"/>
              </a:rPr>
              <a:t>kpolyakov@mail.ru</a:t>
            </a:r>
            <a:endParaRPr lang="en-US" sz="2800">
              <a:solidFill>
                <a:srgbClr val="000000"/>
              </a:solidFill>
            </a:endParaRPr>
          </a:p>
          <a:p>
            <a:pPr algn="ctr">
              <a:spcBef>
                <a:spcPts val="2400"/>
              </a:spcBef>
            </a:pPr>
            <a:r>
              <a:rPr lang="en-US" sz="2800">
                <a:solidFill>
                  <a:srgbClr val="000000"/>
                </a:solidFill>
              </a:rPr>
              <a:t> </a:t>
            </a:r>
            <a:r>
              <a:rPr lang="ru-RU" sz="2800" b="1">
                <a:solidFill>
                  <a:srgbClr val="000000"/>
                </a:solidFill>
              </a:rPr>
              <a:t>ЕРЕМИН Евгений Александрович</a:t>
            </a:r>
            <a:endParaRPr lang="ru-RU" sz="2800">
              <a:solidFill>
                <a:srgbClr val="000000"/>
              </a:solidFill>
            </a:endParaRPr>
          </a:p>
          <a:p>
            <a:pPr algn="ctr"/>
            <a:r>
              <a:rPr lang="ru-RU" sz="2800">
                <a:solidFill>
                  <a:srgbClr val="000000"/>
                </a:solidFill>
              </a:rPr>
              <a:t>к.ф.-м.н., доцент кафедры мультимедийной дидактики и ИТО ПГГПУ, г. Пермь</a:t>
            </a:r>
          </a:p>
          <a:p>
            <a:pPr algn="ctr"/>
            <a:r>
              <a:rPr lang="en-US" sz="2800">
                <a:solidFill>
                  <a:srgbClr val="000000"/>
                </a:solidFill>
                <a:hlinkClick r:id="rId4"/>
              </a:rPr>
              <a:t>eremin@pspu.ac.ru</a:t>
            </a:r>
            <a:r>
              <a:rPr lang="ru-RU" sz="2800">
                <a:solidFill>
                  <a:srgbClr val="000000"/>
                </a:solidFill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mtClean="0"/>
              <a:t>Источники иллюстраций</a:t>
            </a:r>
          </a:p>
        </p:txBody>
      </p:sp>
      <p:sp>
        <p:nvSpPr>
          <p:cNvPr id="41987" name="Номер слайда 2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99355E10-6C1D-4E1F-9D91-FEAE972FB964}" type="slidenum">
              <a:rPr lang="ru-RU" smtClean="0">
                <a:latin typeface="Arial" pitchFamily="34" charset="0"/>
              </a:rPr>
              <a:pPr/>
              <a:t>12</a:t>
            </a:fld>
            <a:endParaRPr lang="ru-RU" smtClean="0">
              <a:latin typeface="Arial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92113" y="812800"/>
            <a:ext cx="4818062" cy="34163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449263" indent="-449263">
              <a:buFont typeface="+mj-lt"/>
              <a:buAutoNum type="arabicPeriod"/>
              <a:defRPr/>
            </a:pPr>
            <a:r>
              <a:rPr lang="en-US" dirty="0">
                <a:latin typeface="Arial" charset="0"/>
                <a:hlinkClick r:id="rId2"/>
              </a:rPr>
              <a:t>http://overhealth.ru</a:t>
            </a:r>
            <a:r>
              <a:rPr lang="en-US" dirty="0">
                <a:latin typeface="Arial" charset="0"/>
              </a:rPr>
              <a:t> </a:t>
            </a:r>
          </a:p>
          <a:p>
            <a:pPr marL="449263" indent="-449263">
              <a:buFont typeface="+mj-lt"/>
              <a:buAutoNum type="arabicPeriod"/>
              <a:defRPr/>
            </a:pPr>
            <a:r>
              <a:rPr lang="en-US" dirty="0">
                <a:latin typeface="Arial" charset="0"/>
                <a:hlinkClick r:id="rId3"/>
              </a:rPr>
              <a:t>https://ufhealth.org</a:t>
            </a:r>
            <a:r>
              <a:rPr lang="en-US" dirty="0">
                <a:latin typeface="Arial" charset="0"/>
              </a:rPr>
              <a:t> </a:t>
            </a:r>
          </a:p>
          <a:p>
            <a:pPr marL="449263" indent="-449263">
              <a:buFont typeface="+mj-lt"/>
              <a:buAutoNum type="arabicPeriod"/>
              <a:defRPr/>
            </a:pPr>
            <a:r>
              <a:rPr lang="en-US" dirty="0">
                <a:latin typeface="Arial" charset="0"/>
                <a:hlinkClick r:id="rId4"/>
              </a:rPr>
              <a:t>http://wmposters.com</a:t>
            </a:r>
            <a:endParaRPr lang="ru-RU" dirty="0">
              <a:latin typeface="Arial" charset="0"/>
            </a:endParaRPr>
          </a:p>
          <a:p>
            <a:pPr marL="449263" indent="-449263">
              <a:buFont typeface="+mj-lt"/>
              <a:buAutoNum type="arabicPeriod"/>
              <a:defRPr/>
            </a:pPr>
            <a:r>
              <a:rPr lang="en-US" dirty="0">
                <a:latin typeface="Arial" charset="0"/>
                <a:hlinkClick r:id="rId5"/>
              </a:rPr>
              <a:t>http://www.ulmart.ru</a:t>
            </a:r>
            <a:r>
              <a:rPr lang="en-US" dirty="0">
                <a:latin typeface="Arial" charset="0"/>
              </a:rPr>
              <a:t> </a:t>
            </a:r>
            <a:endParaRPr lang="ru-RU" dirty="0">
              <a:latin typeface="Arial" charset="0"/>
            </a:endParaRPr>
          </a:p>
          <a:p>
            <a:pPr marL="449263" indent="-449263">
              <a:buFont typeface="+mj-lt"/>
              <a:buAutoNum type="arabicPeriod"/>
              <a:defRPr/>
            </a:pPr>
            <a:r>
              <a:rPr lang="en-US" dirty="0">
                <a:latin typeface="Arial" charset="0"/>
                <a:hlinkClick r:id="rId6"/>
              </a:rPr>
              <a:t>http://all-graphic.net</a:t>
            </a:r>
            <a:r>
              <a:rPr lang="en-US" dirty="0">
                <a:latin typeface="Arial" charset="0"/>
              </a:rPr>
              <a:t> </a:t>
            </a:r>
            <a:endParaRPr lang="ru-RU" dirty="0">
              <a:latin typeface="Arial" charset="0"/>
            </a:endParaRPr>
          </a:p>
          <a:p>
            <a:pPr marL="449263" indent="-449263">
              <a:buFont typeface="+mj-lt"/>
              <a:buAutoNum type="arabicPeriod"/>
              <a:defRPr/>
            </a:pPr>
            <a:r>
              <a:rPr lang="en-US" dirty="0">
                <a:latin typeface="Arial" charset="0"/>
                <a:hlinkClick r:id="rId7"/>
              </a:rPr>
              <a:t>http://123rf.com</a:t>
            </a:r>
            <a:endParaRPr lang="en-US" dirty="0">
              <a:latin typeface="Arial" charset="0"/>
            </a:endParaRPr>
          </a:p>
          <a:p>
            <a:pPr marL="449263" indent="-449263">
              <a:buFont typeface="+mj-lt"/>
              <a:buAutoNum type="arabicPeriod"/>
              <a:defRPr/>
            </a:pPr>
            <a:r>
              <a:rPr lang="en-US" dirty="0">
                <a:latin typeface="Arial" charset="0"/>
                <a:hlinkClick r:id="rId8"/>
              </a:rPr>
              <a:t>http://made-in-china.com</a:t>
            </a:r>
            <a:endParaRPr lang="en-US" dirty="0">
              <a:latin typeface="Arial" charset="0"/>
            </a:endParaRPr>
          </a:p>
          <a:p>
            <a:pPr marL="449263" indent="-449263">
              <a:buFont typeface="+mj-lt"/>
              <a:buAutoNum type="arabicPeriod"/>
              <a:defRPr/>
            </a:pPr>
            <a:r>
              <a:rPr lang="en-US" dirty="0">
                <a:latin typeface="Arial" charset="0"/>
                <a:hlinkClick r:id="rId9"/>
              </a:rPr>
              <a:t>http://megamaster.biz</a:t>
            </a:r>
            <a:r>
              <a:rPr lang="en-US" dirty="0">
                <a:latin typeface="Arial" charset="0"/>
              </a:rPr>
              <a:t> </a:t>
            </a:r>
          </a:p>
          <a:p>
            <a:pPr marL="449263" indent="-449263">
              <a:buFont typeface="+mj-lt"/>
              <a:buAutoNum type="arabicPeriod"/>
              <a:defRPr/>
            </a:pPr>
            <a:r>
              <a:rPr lang="en-US" dirty="0">
                <a:latin typeface="Arial" charset="0"/>
                <a:hlinkClick r:id="rId10"/>
              </a:rPr>
              <a:t>http://evrobass.ru</a:t>
            </a:r>
            <a:r>
              <a:rPr lang="en-US" dirty="0">
                <a:latin typeface="Arial" charset="0"/>
              </a:rPr>
              <a:t> </a:t>
            </a:r>
            <a:endParaRPr lang="ru-RU" dirty="0">
              <a:latin typeface="Arial" charset="0"/>
            </a:endParaRPr>
          </a:p>
          <a:p>
            <a:pPr marL="449263" indent="-449263">
              <a:buFont typeface="+mj-lt"/>
              <a:buAutoNum type="arabicPeriod"/>
              <a:defRPr/>
            </a:pPr>
            <a:r>
              <a:rPr lang="en-US" dirty="0">
                <a:latin typeface="Arial" charset="0"/>
                <a:hlinkClick r:id="rId11"/>
              </a:rPr>
              <a:t>http://blendercontest.com</a:t>
            </a:r>
            <a:r>
              <a:rPr lang="en-US" dirty="0">
                <a:latin typeface="Arial" charset="0"/>
              </a:rPr>
              <a:t> </a:t>
            </a:r>
          </a:p>
          <a:p>
            <a:pPr marL="449263" indent="-449263">
              <a:buFont typeface="+mj-lt"/>
              <a:buAutoNum type="arabicPeriod"/>
              <a:defRPr/>
            </a:pPr>
            <a:r>
              <a:rPr lang="en-US" dirty="0">
                <a:latin typeface="+mj-lt"/>
                <a:hlinkClick r:id="rId12"/>
              </a:rPr>
              <a:t>http://ru.wikipedia.org</a:t>
            </a:r>
            <a:endParaRPr lang="en-US" dirty="0">
              <a:latin typeface="+mj-lt"/>
            </a:endParaRPr>
          </a:p>
          <a:p>
            <a:pPr marL="449263" indent="-449263">
              <a:buFont typeface="+mj-lt"/>
              <a:buAutoNum type="arabicPeriod"/>
              <a:defRPr/>
            </a:pPr>
            <a:r>
              <a:rPr lang="ru-RU" dirty="0">
                <a:latin typeface="+mj-lt"/>
              </a:rPr>
              <a:t>авторские материалы</a:t>
            </a:r>
            <a:endParaRPr lang="en-US" dirty="0"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91</TotalTime>
  <Words>280</Words>
  <Application>Microsoft Office PowerPoint</Application>
  <PresentationFormat>Экран (4:3)</PresentationFormat>
  <Paragraphs>79</Paragraphs>
  <Slides>12</Slides>
  <Notes>1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4" baseType="lpstr">
      <vt:lpstr>Тема Office</vt:lpstr>
      <vt:lpstr>Microsoft Equation 3.0</vt:lpstr>
      <vt:lpstr>В каком сообщении больше информации?</vt:lpstr>
      <vt:lpstr>Измерение информации</vt:lpstr>
      <vt:lpstr>Слайд 3</vt:lpstr>
      <vt:lpstr>Определите количество информации в следующих сообщениях с позиции «много» или «мало» </vt:lpstr>
      <vt:lpstr>Слайд 5</vt:lpstr>
      <vt:lpstr>Слайд 6</vt:lpstr>
      <vt:lpstr>Формула Хартли (1928)</vt:lpstr>
      <vt:lpstr>Вероятность</vt:lpstr>
      <vt:lpstr>Вероятность</vt:lpstr>
      <vt:lpstr>Связь с формулой Хартли</vt:lpstr>
      <vt:lpstr>Использовались материалы</vt:lpstr>
      <vt:lpstr>Источники иллюстраций</vt:lpstr>
    </vt:vector>
  </TitlesOfParts>
  <Company>ишманова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 каком сообщении больше информации?</dc:title>
  <dc:creator>жанара</dc:creator>
  <cp:lastModifiedBy>жанара</cp:lastModifiedBy>
  <cp:revision>9</cp:revision>
  <dcterms:created xsi:type="dcterms:W3CDTF">2016-09-22T18:53:34Z</dcterms:created>
  <dcterms:modified xsi:type="dcterms:W3CDTF">2016-09-22T20:25:14Z</dcterms:modified>
</cp:coreProperties>
</file>